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arlow" panose="00000500000000000000" pitchFamily="2" charset="-93"/>
      <p:regular r:id="rId23"/>
    </p:embeddedFont>
    <p:embeddedFont>
      <p:font typeface="Barlow Bold" panose="020B0604020202020204" charset="0"/>
      <p:regular r:id="rId24"/>
    </p:embeddedFont>
    <p:embeddedFont>
      <p:font typeface="Barlow Condensed" panose="00000506000000000000" pitchFamily="2" charset="-93"/>
      <p:regular r:id="rId25"/>
    </p:embeddedFont>
    <p:embeddedFont>
      <p:font typeface="Barlow Condensed Bold" panose="020B0604020202020204" charset="-93"/>
      <p:regular r:id="rId26"/>
    </p:embeddedFont>
    <p:embeddedFont>
      <p:font typeface="Barlow Ultra-Bold" panose="020B0604020202020204" charset="0"/>
      <p:regular r:id="rId27"/>
    </p:embeddedFont>
    <p:embeddedFont>
      <p:font typeface="Calibri" panose="020F0502020204030204" pitchFamily="34" charset="0"/>
      <p:regular r:id="rId28"/>
      <p:bold r:id="rId29"/>
      <p:italic r:id="rId30"/>
      <p:boldItalic r:id="rId31"/>
    </p:embeddedFont>
    <p:embeddedFont>
      <p:font typeface="Montserrat Bold" panose="020B0604020202020204" charset="-9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17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1061" y="-3214669"/>
            <a:ext cx="17862513" cy="178625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47B1">
                    <a:alpha val="100000"/>
                  </a:srgbClr>
                </a:gs>
                <a:gs pos="100000">
                  <a:srgbClr val="0447B1">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6147783" y="3268282"/>
            <a:ext cx="13990630" cy="1713026"/>
            <a:chOff x="0" y="0"/>
            <a:chExt cx="3637349" cy="445360"/>
          </a:xfrm>
        </p:grpSpPr>
        <p:sp>
          <p:nvSpPr>
            <p:cNvPr id="6" name="Freeform 6"/>
            <p:cNvSpPr/>
            <p:nvPr/>
          </p:nvSpPr>
          <p:spPr>
            <a:xfrm>
              <a:off x="0" y="0"/>
              <a:ext cx="3637349" cy="445360"/>
            </a:xfrm>
            <a:custGeom>
              <a:avLst/>
              <a:gdLst/>
              <a:ahLst/>
              <a:cxnLst/>
              <a:rect l="l" t="t" r="r" b="b"/>
              <a:pathLst>
                <a:path w="3637349" h="445360">
                  <a:moveTo>
                    <a:pt x="55336" y="0"/>
                  </a:moveTo>
                  <a:lnTo>
                    <a:pt x="3582012" y="0"/>
                  </a:lnTo>
                  <a:cubicBezTo>
                    <a:pt x="3612574" y="0"/>
                    <a:pt x="3637349" y="24775"/>
                    <a:pt x="3637349" y="55336"/>
                  </a:cubicBezTo>
                  <a:lnTo>
                    <a:pt x="3637349" y="390024"/>
                  </a:lnTo>
                  <a:cubicBezTo>
                    <a:pt x="3637349" y="420585"/>
                    <a:pt x="3612574" y="445360"/>
                    <a:pt x="3582012" y="445360"/>
                  </a:cubicBezTo>
                  <a:lnTo>
                    <a:pt x="55336" y="445360"/>
                  </a:lnTo>
                  <a:cubicBezTo>
                    <a:pt x="24775" y="445360"/>
                    <a:pt x="0" y="420585"/>
                    <a:pt x="0" y="390024"/>
                  </a:cubicBezTo>
                  <a:lnTo>
                    <a:pt x="0" y="55336"/>
                  </a:lnTo>
                  <a:cubicBezTo>
                    <a:pt x="0" y="24775"/>
                    <a:pt x="24775" y="0"/>
                    <a:pt x="55336" y="0"/>
                  </a:cubicBezTo>
                  <a:close/>
                </a:path>
              </a:pathLst>
            </a:custGeom>
            <a:gradFill rotWithShape="1">
              <a:gsLst>
                <a:gs pos="0">
                  <a:srgbClr val="032964">
                    <a:alpha val="0"/>
                  </a:srgbClr>
                </a:gs>
                <a:gs pos="100000">
                  <a:srgbClr val="003B98">
                    <a:alpha val="100000"/>
                  </a:srgbClr>
                </a:gs>
              </a:gsLst>
              <a:lin ang="0"/>
            </a:gradFill>
          </p:spPr>
        </p:sp>
        <p:sp>
          <p:nvSpPr>
            <p:cNvPr id="7" name="TextBox 7"/>
            <p:cNvSpPr txBox="1"/>
            <p:nvPr/>
          </p:nvSpPr>
          <p:spPr>
            <a:xfrm>
              <a:off x="0" y="-47625"/>
              <a:ext cx="3637349" cy="4929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596464" y="-3128944"/>
            <a:ext cx="17862513" cy="178625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47B1">
                    <a:alpha val="100000"/>
                  </a:srgbClr>
                </a:gs>
                <a:gs pos="100000">
                  <a:srgbClr val="0447B1">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grpSp>
        <p:nvGrpSpPr>
          <p:cNvPr id="11" name="Group 11"/>
          <p:cNvGrpSpPr/>
          <p:nvPr/>
        </p:nvGrpSpPr>
        <p:grpSpPr>
          <a:xfrm>
            <a:off x="-2888945" y="-881119"/>
            <a:ext cx="13018033" cy="1301803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47B1">
                    <a:alpha val="100000"/>
                  </a:srgbClr>
                </a:gs>
                <a:gs pos="100000">
                  <a:srgbClr val="0447B1">
                    <a:alpha val="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sp>
        <p:nvSpPr>
          <p:cNvPr id="14" name="Freeform 14"/>
          <p:cNvSpPr/>
          <p:nvPr/>
        </p:nvSpPr>
        <p:spPr>
          <a:xfrm>
            <a:off x="-856879" y="0"/>
            <a:ext cx="10550769" cy="10287000"/>
          </a:xfrm>
          <a:custGeom>
            <a:avLst/>
            <a:gdLst/>
            <a:ahLst/>
            <a:cxnLst/>
            <a:rect l="l" t="t" r="r" b="b"/>
            <a:pathLst>
              <a:path w="10550769" h="10287000">
                <a:moveTo>
                  <a:pt x="0" y="0"/>
                </a:moveTo>
                <a:lnTo>
                  <a:pt x="10550770" y="0"/>
                </a:lnTo>
                <a:lnTo>
                  <a:pt x="1055077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9144000" y="9601863"/>
            <a:ext cx="9520566" cy="685137"/>
            <a:chOff x="0" y="0"/>
            <a:chExt cx="2507474" cy="180448"/>
          </a:xfrm>
        </p:grpSpPr>
        <p:sp>
          <p:nvSpPr>
            <p:cNvPr id="16" name="Freeform 16"/>
            <p:cNvSpPr/>
            <p:nvPr/>
          </p:nvSpPr>
          <p:spPr>
            <a:xfrm>
              <a:off x="0" y="0"/>
              <a:ext cx="2507474" cy="180448"/>
            </a:xfrm>
            <a:custGeom>
              <a:avLst/>
              <a:gdLst/>
              <a:ahLst/>
              <a:cxnLst/>
              <a:rect l="l" t="t" r="r" b="b"/>
              <a:pathLst>
                <a:path w="2507474" h="180448">
                  <a:moveTo>
                    <a:pt x="0" y="0"/>
                  </a:moveTo>
                  <a:lnTo>
                    <a:pt x="2507474" y="0"/>
                  </a:lnTo>
                  <a:lnTo>
                    <a:pt x="2507474" y="180448"/>
                  </a:lnTo>
                  <a:lnTo>
                    <a:pt x="0" y="180448"/>
                  </a:lnTo>
                  <a:close/>
                </a:path>
              </a:pathLst>
            </a:custGeom>
            <a:gradFill rotWithShape="1">
              <a:gsLst>
                <a:gs pos="0">
                  <a:srgbClr val="00388F">
                    <a:alpha val="0"/>
                  </a:srgbClr>
                </a:gs>
                <a:gs pos="100000">
                  <a:srgbClr val="00388F">
                    <a:alpha val="42000"/>
                  </a:srgbClr>
                </a:gs>
              </a:gsLst>
              <a:lin ang="0"/>
            </a:gradFill>
          </p:spPr>
        </p:sp>
        <p:sp>
          <p:nvSpPr>
            <p:cNvPr id="17" name="TextBox 17"/>
            <p:cNvSpPr txBox="1"/>
            <p:nvPr/>
          </p:nvSpPr>
          <p:spPr>
            <a:xfrm>
              <a:off x="0" y="-57150"/>
              <a:ext cx="2507474" cy="237598"/>
            </a:xfrm>
            <a:prstGeom prst="rect">
              <a:avLst/>
            </a:prstGeom>
          </p:spPr>
          <p:txBody>
            <a:bodyPr lIns="50800" tIns="50800" rIns="50800" bIns="50800" rtlCol="0" anchor="ctr"/>
            <a:lstStyle/>
            <a:p>
              <a:pPr algn="ctr">
                <a:lnSpc>
                  <a:spcPts val="3329"/>
                </a:lnSpc>
              </a:pPr>
              <a:endParaRPr/>
            </a:p>
          </p:txBody>
        </p:sp>
      </p:grpSp>
      <p:grpSp>
        <p:nvGrpSpPr>
          <p:cNvPr id="18" name="Group 18"/>
          <p:cNvGrpSpPr/>
          <p:nvPr/>
        </p:nvGrpSpPr>
        <p:grpSpPr>
          <a:xfrm>
            <a:off x="867967" y="1485326"/>
            <a:ext cx="7153625" cy="715362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screen">
                <a:extLst>
                  <a:ext uri="{28A0092B-C50C-407E-A947-70E740481C1C}">
                    <a14:useLocalDpi xmlns:a14="http://schemas.microsoft.com/office/drawing/2010/main"/>
                  </a:ext>
                </a:extLst>
              </a:blip>
              <a:stretch>
                <a:fillRect/>
              </a:stretch>
            </a:blipFill>
          </p:spPr>
        </p:sp>
      </p:grpSp>
      <p:sp>
        <p:nvSpPr>
          <p:cNvPr id="20" name="TextBox 20"/>
          <p:cNvSpPr txBox="1"/>
          <p:nvPr/>
        </p:nvSpPr>
        <p:spPr>
          <a:xfrm>
            <a:off x="11266050" y="203269"/>
            <a:ext cx="6725555" cy="1282057"/>
          </a:xfrm>
          <a:prstGeom prst="rect">
            <a:avLst/>
          </a:prstGeom>
        </p:spPr>
        <p:txBody>
          <a:bodyPr lIns="0" tIns="0" rIns="0" bIns="0" rtlCol="0" anchor="t">
            <a:spAutoFit/>
          </a:bodyPr>
          <a:lstStyle/>
          <a:p>
            <a:pPr algn="r">
              <a:lnSpc>
                <a:spcPts val="10293"/>
              </a:lnSpc>
            </a:pPr>
            <a:r>
              <a:rPr lang="en-US" sz="7918" b="1" spc="-237">
                <a:solidFill>
                  <a:srgbClr val="00255F"/>
                </a:solidFill>
                <a:latin typeface="Barlow Ultra-Bold"/>
                <a:ea typeface="Barlow Ultra-Bold"/>
                <a:cs typeface="Barlow Ultra-Bold"/>
                <a:sym typeface="Barlow Ultra-Bold"/>
              </a:rPr>
              <a:t>AN NINH MẠNG</a:t>
            </a:r>
          </a:p>
        </p:txBody>
      </p:sp>
      <p:sp>
        <p:nvSpPr>
          <p:cNvPr id="21" name="TextBox 21"/>
          <p:cNvSpPr txBox="1"/>
          <p:nvPr/>
        </p:nvSpPr>
        <p:spPr>
          <a:xfrm>
            <a:off x="9907466" y="3466741"/>
            <a:ext cx="7418957" cy="1790500"/>
          </a:xfrm>
          <a:prstGeom prst="rect">
            <a:avLst/>
          </a:prstGeom>
        </p:spPr>
        <p:txBody>
          <a:bodyPr lIns="0" tIns="0" rIns="0" bIns="0" rtlCol="0" anchor="t">
            <a:spAutoFit/>
          </a:bodyPr>
          <a:lstStyle/>
          <a:p>
            <a:pPr algn="ctr">
              <a:lnSpc>
                <a:spcPts val="4736"/>
              </a:lnSpc>
            </a:pPr>
            <a:r>
              <a:rPr lang="en-US" sz="3382" b="1">
                <a:solidFill>
                  <a:srgbClr val="FFFFFF"/>
                </a:solidFill>
                <a:latin typeface="Barlow Bold"/>
                <a:ea typeface="Barlow Bold"/>
                <a:cs typeface="Barlow Bold"/>
                <a:sym typeface="Barlow Bold"/>
              </a:rPr>
              <a:t> ĐỀ TÀI: TÌM HIỂU VÀ TRIỂN KHAI IPSec VPN VỚI PHẦN MỀM GIẢ LẬP GNS3</a:t>
            </a:r>
          </a:p>
          <a:p>
            <a:pPr algn="ctr">
              <a:lnSpc>
                <a:spcPts val="4736"/>
              </a:lnSpc>
            </a:pPr>
            <a:endParaRPr lang="en-US" sz="3382" b="1">
              <a:solidFill>
                <a:srgbClr val="FFFFFF"/>
              </a:solidFill>
              <a:latin typeface="Barlow Bold"/>
              <a:ea typeface="Barlow Bold"/>
              <a:cs typeface="Barlow Bold"/>
              <a:sym typeface="Barlow Bold"/>
            </a:endParaRPr>
          </a:p>
        </p:txBody>
      </p:sp>
      <p:sp>
        <p:nvSpPr>
          <p:cNvPr id="22" name="TextBox 22"/>
          <p:cNvSpPr txBox="1"/>
          <p:nvPr/>
        </p:nvSpPr>
        <p:spPr>
          <a:xfrm>
            <a:off x="14992431" y="5162917"/>
            <a:ext cx="2999173" cy="553671"/>
          </a:xfrm>
          <a:prstGeom prst="rect">
            <a:avLst/>
          </a:prstGeom>
        </p:spPr>
        <p:txBody>
          <a:bodyPr lIns="0" tIns="0" rIns="0" bIns="0" rtlCol="0" anchor="t">
            <a:spAutoFit/>
          </a:bodyPr>
          <a:lstStyle/>
          <a:p>
            <a:pPr algn="r">
              <a:lnSpc>
                <a:spcPts val="4528"/>
              </a:lnSpc>
            </a:pPr>
            <a:r>
              <a:rPr lang="en-US" sz="3234" b="1">
                <a:solidFill>
                  <a:srgbClr val="000000"/>
                </a:solidFill>
                <a:latin typeface="Barlow Condensed Bold"/>
                <a:ea typeface="Barlow Condensed Bold"/>
                <a:cs typeface="Barlow Condensed Bold"/>
                <a:sym typeface="Barlow Condensed Bold"/>
              </a:rPr>
              <a:t>GVHD: Võ Việt Dũng</a:t>
            </a:r>
          </a:p>
        </p:txBody>
      </p:sp>
      <p:sp>
        <p:nvSpPr>
          <p:cNvPr id="23" name="TextBox 23"/>
          <p:cNvSpPr txBox="1"/>
          <p:nvPr/>
        </p:nvSpPr>
        <p:spPr>
          <a:xfrm>
            <a:off x="11653137" y="6106536"/>
            <a:ext cx="4838881" cy="3249942"/>
          </a:xfrm>
          <a:prstGeom prst="rect">
            <a:avLst/>
          </a:prstGeom>
        </p:spPr>
        <p:txBody>
          <a:bodyPr lIns="0" tIns="0" rIns="0" bIns="0" rtlCol="0" anchor="t">
            <a:spAutoFit/>
          </a:bodyPr>
          <a:lstStyle/>
          <a:p>
            <a:pPr algn="ctr">
              <a:lnSpc>
                <a:spcPts val="5178"/>
              </a:lnSpc>
            </a:pPr>
            <a:r>
              <a:rPr lang="en-US" sz="3699" b="1">
                <a:solidFill>
                  <a:srgbClr val="000000"/>
                </a:solidFill>
                <a:latin typeface="Barlow Condensed Bold"/>
                <a:ea typeface="Barlow Condensed Bold"/>
                <a:cs typeface="Barlow Condensed Bold"/>
                <a:sym typeface="Barlow Condensed Bold"/>
              </a:rPr>
              <a:t>Thành viên </a:t>
            </a:r>
          </a:p>
          <a:p>
            <a:pPr algn="ctr">
              <a:lnSpc>
                <a:spcPts val="5178"/>
              </a:lnSpc>
            </a:pPr>
            <a:r>
              <a:rPr lang="en-US" sz="3699">
                <a:solidFill>
                  <a:srgbClr val="000000"/>
                </a:solidFill>
                <a:latin typeface="Barlow Condensed"/>
                <a:ea typeface="Barlow Condensed"/>
                <a:cs typeface="Barlow Condensed"/>
                <a:sym typeface="Barlow Condensed"/>
              </a:rPr>
              <a:t>Trần Hữu Tôn Hoàng Gia </a:t>
            </a:r>
          </a:p>
          <a:p>
            <a:pPr algn="ctr">
              <a:lnSpc>
                <a:spcPts val="5178"/>
              </a:lnSpc>
            </a:pPr>
            <a:r>
              <a:rPr lang="en-US" sz="3699">
                <a:solidFill>
                  <a:srgbClr val="000000"/>
                </a:solidFill>
                <a:latin typeface="Barlow Condensed"/>
                <a:ea typeface="Barlow Condensed"/>
                <a:cs typeface="Barlow Condensed"/>
                <a:sym typeface="Barlow Condensed"/>
              </a:rPr>
              <a:t> Võ Quốc Duy Tân</a:t>
            </a:r>
          </a:p>
          <a:p>
            <a:pPr algn="ctr">
              <a:lnSpc>
                <a:spcPts val="5178"/>
              </a:lnSpc>
            </a:pPr>
            <a:r>
              <a:rPr lang="en-US" sz="3699">
                <a:solidFill>
                  <a:srgbClr val="000000"/>
                </a:solidFill>
                <a:latin typeface="Barlow Condensed"/>
                <a:ea typeface="Barlow Condensed"/>
                <a:cs typeface="Barlow Condensed"/>
                <a:sym typeface="Barlow Condensed"/>
              </a:rPr>
              <a:t> Tôn Thất Bách</a:t>
            </a:r>
          </a:p>
          <a:p>
            <a:pPr algn="ctr">
              <a:lnSpc>
                <a:spcPts val="5178"/>
              </a:lnSpc>
            </a:pPr>
            <a:r>
              <a:rPr lang="en-US" sz="3699">
                <a:solidFill>
                  <a:srgbClr val="000000"/>
                </a:solidFill>
                <a:latin typeface="Barlow Condensed"/>
                <a:ea typeface="Barlow Condensed"/>
                <a:cs typeface="Barlow Condensed"/>
                <a:sym typeface="Barlow Condensed"/>
              </a:rPr>
              <a:t>Nguyễn Vĩnh Phúc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079" y="0"/>
            <a:ext cx="18288000" cy="4597026"/>
            <a:chOff x="0" y="0"/>
            <a:chExt cx="4816593" cy="1210739"/>
          </a:xfrm>
        </p:grpSpPr>
        <p:sp>
          <p:nvSpPr>
            <p:cNvPr id="3" name="Freeform 3"/>
            <p:cNvSpPr/>
            <p:nvPr/>
          </p:nvSpPr>
          <p:spPr>
            <a:xfrm>
              <a:off x="0" y="0"/>
              <a:ext cx="4816592" cy="1210739"/>
            </a:xfrm>
            <a:custGeom>
              <a:avLst/>
              <a:gdLst/>
              <a:ahLst/>
              <a:cxnLst/>
              <a:rect l="l" t="t" r="r" b="b"/>
              <a:pathLst>
                <a:path w="4816592" h="1210739">
                  <a:moveTo>
                    <a:pt x="0" y="0"/>
                  </a:moveTo>
                  <a:lnTo>
                    <a:pt x="4816592" y="0"/>
                  </a:lnTo>
                  <a:lnTo>
                    <a:pt x="4816592" y="1210739"/>
                  </a:lnTo>
                  <a:lnTo>
                    <a:pt x="0" y="1210739"/>
                  </a:lnTo>
                  <a:close/>
                </a:path>
              </a:pathLst>
            </a:custGeom>
            <a:gradFill rotWithShape="1">
              <a:gsLst>
                <a:gs pos="0">
                  <a:srgbClr val="051938">
                    <a:alpha val="100000"/>
                  </a:srgbClr>
                </a:gs>
                <a:gs pos="100000">
                  <a:srgbClr val="02255C">
                    <a:alpha val="100000"/>
                  </a:srgbClr>
                </a:gs>
              </a:gsLst>
              <a:lin ang="0"/>
            </a:gradFill>
          </p:spPr>
        </p:sp>
        <p:sp>
          <p:nvSpPr>
            <p:cNvPr id="4" name="TextBox 4"/>
            <p:cNvSpPr txBox="1"/>
            <p:nvPr/>
          </p:nvSpPr>
          <p:spPr>
            <a:xfrm>
              <a:off x="0" y="-38100"/>
              <a:ext cx="4816593" cy="124883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449" y="1704874"/>
            <a:ext cx="2688077" cy="10653448"/>
            <a:chOff x="0" y="0"/>
            <a:chExt cx="707971" cy="2805846"/>
          </a:xfrm>
        </p:grpSpPr>
        <p:sp>
          <p:nvSpPr>
            <p:cNvPr id="6" name="Freeform 6"/>
            <p:cNvSpPr/>
            <p:nvPr/>
          </p:nvSpPr>
          <p:spPr>
            <a:xfrm>
              <a:off x="0" y="0"/>
              <a:ext cx="707971" cy="2805846"/>
            </a:xfrm>
            <a:custGeom>
              <a:avLst/>
              <a:gdLst/>
              <a:ahLst/>
              <a:cxnLst/>
              <a:rect l="l" t="t" r="r" b="b"/>
              <a:pathLst>
                <a:path w="707971" h="2805846">
                  <a:moveTo>
                    <a:pt x="353985" y="0"/>
                  </a:moveTo>
                  <a:lnTo>
                    <a:pt x="353985" y="0"/>
                  </a:lnTo>
                  <a:cubicBezTo>
                    <a:pt x="549486" y="0"/>
                    <a:pt x="707971" y="158485"/>
                    <a:pt x="707971" y="353985"/>
                  </a:cubicBezTo>
                  <a:lnTo>
                    <a:pt x="707971" y="2451861"/>
                  </a:lnTo>
                  <a:cubicBezTo>
                    <a:pt x="707971" y="2647362"/>
                    <a:pt x="549486" y="2805846"/>
                    <a:pt x="353985" y="2805846"/>
                  </a:cubicBezTo>
                  <a:lnTo>
                    <a:pt x="353985" y="2805846"/>
                  </a:lnTo>
                  <a:cubicBezTo>
                    <a:pt x="158485" y="2805846"/>
                    <a:pt x="0" y="2647362"/>
                    <a:pt x="0" y="2451861"/>
                  </a:cubicBezTo>
                  <a:lnTo>
                    <a:pt x="0" y="353985"/>
                  </a:lnTo>
                  <a:cubicBezTo>
                    <a:pt x="0" y="158485"/>
                    <a:pt x="158485" y="0"/>
                    <a:pt x="353985" y="0"/>
                  </a:cubicBezTo>
                  <a:close/>
                </a:path>
              </a:pathLst>
            </a:custGeom>
            <a:solidFill>
              <a:srgbClr val="00307A"/>
            </a:solidFill>
          </p:spPr>
        </p:sp>
        <p:sp>
          <p:nvSpPr>
            <p:cNvPr id="7" name="TextBox 7"/>
            <p:cNvSpPr txBox="1"/>
            <p:nvPr/>
          </p:nvSpPr>
          <p:spPr>
            <a:xfrm>
              <a:off x="0" y="-38100"/>
              <a:ext cx="707971" cy="284394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086507" y="1704874"/>
            <a:ext cx="2688077" cy="10653448"/>
            <a:chOff x="0" y="0"/>
            <a:chExt cx="707971" cy="2805846"/>
          </a:xfrm>
        </p:grpSpPr>
        <p:sp>
          <p:nvSpPr>
            <p:cNvPr id="9" name="Freeform 9"/>
            <p:cNvSpPr/>
            <p:nvPr/>
          </p:nvSpPr>
          <p:spPr>
            <a:xfrm>
              <a:off x="0" y="0"/>
              <a:ext cx="707971" cy="2805846"/>
            </a:xfrm>
            <a:custGeom>
              <a:avLst/>
              <a:gdLst/>
              <a:ahLst/>
              <a:cxnLst/>
              <a:rect l="l" t="t" r="r" b="b"/>
              <a:pathLst>
                <a:path w="707971" h="2805846">
                  <a:moveTo>
                    <a:pt x="353985" y="0"/>
                  </a:moveTo>
                  <a:lnTo>
                    <a:pt x="353985" y="0"/>
                  </a:lnTo>
                  <a:cubicBezTo>
                    <a:pt x="549486" y="0"/>
                    <a:pt x="707971" y="158485"/>
                    <a:pt x="707971" y="353985"/>
                  </a:cubicBezTo>
                  <a:lnTo>
                    <a:pt x="707971" y="2451861"/>
                  </a:lnTo>
                  <a:cubicBezTo>
                    <a:pt x="707971" y="2647362"/>
                    <a:pt x="549486" y="2805846"/>
                    <a:pt x="353985" y="2805846"/>
                  </a:cubicBezTo>
                  <a:lnTo>
                    <a:pt x="353985" y="2805846"/>
                  </a:lnTo>
                  <a:cubicBezTo>
                    <a:pt x="158485" y="2805846"/>
                    <a:pt x="0" y="2647362"/>
                    <a:pt x="0" y="2451861"/>
                  </a:cubicBezTo>
                  <a:lnTo>
                    <a:pt x="0" y="353985"/>
                  </a:lnTo>
                  <a:cubicBezTo>
                    <a:pt x="0" y="158485"/>
                    <a:pt x="158485" y="0"/>
                    <a:pt x="353985" y="0"/>
                  </a:cubicBezTo>
                  <a:close/>
                </a:path>
              </a:pathLst>
            </a:custGeom>
            <a:solidFill>
              <a:srgbClr val="00307A"/>
            </a:solidFill>
          </p:spPr>
        </p:sp>
        <p:sp>
          <p:nvSpPr>
            <p:cNvPr id="10" name="TextBox 10"/>
            <p:cNvSpPr txBox="1"/>
            <p:nvPr/>
          </p:nvSpPr>
          <p:spPr>
            <a:xfrm>
              <a:off x="0" y="-38100"/>
              <a:ext cx="707971" cy="284394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925565" y="1704874"/>
            <a:ext cx="2688077" cy="10653448"/>
            <a:chOff x="0" y="0"/>
            <a:chExt cx="707971" cy="2805846"/>
          </a:xfrm>
        </p:grpSpPr>
        <p:sp>
          <p:nvSpPr>
            <p:cNvPr id="12" name="Freeform 12"/>
            <p:cNvSpPr/>
            <p:nvPr/>
          </p:nvSpPr>
          <p:spPr>
            <a:xfrm>
              <a:off x="0" y="0"/>
              <a:ext cx="707971" cy="2805846"/>
            </a:xfrm>
            <a:custGeom>
              <a:avLst/>
              <a:gdLst/>
              <a:ahLst/>
              <a:cxnLst/>
              <a:rect l="l" t="t" r="r" b="b"/>
              <a:pathLst>
                <a:path w="707971" h="2805846">
                  <a:moveTo>
                    <a:pt x="353985" y="0"/>
                  </a:moveTo>
                  <a:lnTo>
                    <a:pt x="353985" y="0"/>
                  </a:lnTo>
                  <a:cubicBezTo>
                    <a:pt x="549486" y="0"/>
                    <a:pt x="707971" y="158485"/>
                    <a:pt x="707971" y="353985"/>
                  </a:cubicBezTo>
                  <a:lnTo>
                    <a:pt x="707971" y="2451861"/>
                  </a:lnTo>
                  <a:cubicBezTo>
                    <a:pt x="707971" y="2647362"/>
                    <a:pt x="549486" y="2805846"/>
                    <a:pt x="353985" y="2805846"/>
                  </a:cubicBezTo>
                  <a:lnTo>
                    <a:pt x="353985" y="2805846"/>
                  </a:lnTo>
                  <a:cubicBezTo>
                    <a:pt x="158485" y="2805846"/>
                    <a:pt x="0" y="2647362"/>
                    <a:pt x="0" y="2451861"/>
                  </a:cubicBezTo>
                  <a:lnTo>
                    <a:pt x="0" y="353985"/>
                  </a:lnTo>
                  <a:cubicBezTo>
                    <a:pt x="0" y="158485"/>
                    <a:pt x="158485" y="0"/>
                    <a:pt x="353985" y="0"/>
                  </a:cubicBezTo>
                  <a:close/>
                </a:path>
              </a:pathLst>
            </a:custGeom>
            <a:solidFill>
              <a:srgbClr val="00307A"/>
            </a:solidFill>
          </p:spPr>
        </p:sp>
        <p:sp>
          <p:nvSpPr>
            <p:cNvPr id="13" name="TextBox 13"/>
            <p:cNvSpPr txBox="1"/>
            <p:nvPr/>
          </p:nvSpPr>
          <p:spPr>
            <a:xfrm>
              <a:off x="0" y="-38100"/>
              <a:ext cx="707971" cy="284394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39697" y="1944489"/>
            <a:ext cx="2303581" cy="2269028"/>
          </a:xfrm>
          <a:custGeom>
            <a:avLst/>
            <a:gdLst/>
            <a:ahLst/>
            <a:cxnLst/>
            <a:rect l="l" t="t" r="r" b="b"/>
            <a:pathLst>
              <a:path w="2303581" h="2269028">
                <a:moveTo>
                  <a:pt x="0" y="0"/>
                </a:moveTo>
                <a:lnTo>
                  <a:pt x="2303581" y="0"/>
                </a:lnTo>
                <a:lnTo>
                  <a:pt x="2303581" y="2269028"/>
                </a:lnTo>
                <a:lnTo>
                  <a:pt x="0" y="2269028"/>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5" name="Freeform 15"/>
          <p:cNvSpPr/>
          <p:nvPr/>
        </p:nvSpPr>
        <p:spPr>
          <a:xfrm>
            <a:off x="880374" y="2478087"/>
            <a:ext cx="1422226" cy="1319115"/>
          </a:xfrm>
          <a:custGeom>
            <a:avLst/>
            <a:gdLst/>
            <a:ahLst/>
            <a:cxnLst/>
            <a:rect l="l" t="t" r="r" b="b"/>
            <a:pathLst>
              <a:path w="1422226" h="1319115">
                <a:moveTo>
                  <a:pt x="0" y="0"/>
                </a:moveTo>
                <a:lnTo>
                  <a:pt x="1422226" y="0"/>
                </a:lnTo>
                <a:lnTo>
                  <a:pt x="1422226" y="1319114"/>
                </a:lnTo>
                <a:lnTo>
                  <a:pt x="0" y="1319114"/>
                </a:lnTo>
                <a:lnTo>
                  <a:pt x="0" y="0"/>
                </a:lnTo>
                <a:close/>
              </a:path>
            </a:pathLst>
          </a:custGeo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sp>
      <p:sp>
        <p:nvSpPr>
          <p:cNvPr id="16" name="Freeform 16"/>
          <p:cNvSpPr/>
          <p:nvPr/>
        </p:nvSpPr>
        <p:spPr>
          <a:xfrm>
            <a:off x="3267630" y="1944489"/>
            <a:ext cx="2303581" cy="2269028"/>
          </a:xfrm>
          <a:custGeom>
            <a:avLst/>
            <a:gdLst/>
            <a:ahLst/>
            <a:cxnLst/>
            <a:rect l="l" t="t" r="r" b="b"/>
            <a:pathLst>
              <a:path w="2303581" h="2269028">
                <a:moveTo>
                  <a:pt x="0" y="0"/>
                </a:moveTo>
                <a:lnTo>
                  <a:pt x="2303581" y="0"/>
                </a:lnTo>
                <a:lnTo>
                  <a:pt x="2303581" y="2269028"/>
                </a:lnTo>
                <a:lnTo>
                  <a:pt x="0" y="2269028"/>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7" name="Freeform 17"/>
          <p:cNvSpPr/>
          <p:nvPr/>
        </p:nvSpPr>
        <p:spPr>
          <a:xfrm>
            <a:off x="3829629" y="2478087"/>
            <a:ext cx="1201832" cy="1201832"/>
          </a:xfrm>
          <a:custGeom>
            <a:avLst/>
            <a:gdLst/>
            <a:ahLst/>
            <a:cxnLst/>
            <a:rect l="l" t="t" r="r" b="b"/>
            <a:pathLst>
              <a:path w="1201832" h="1201832">
                <a:moveTo>
                  <a:pt x="0" y="0"/>
                </a:moveTo>
                <a:lnTo>
                  <a:pt x="1201832" y="0"/>
                </a:lnTo>
                <a:lnTo>
                  <a:pt x="1201832" y="1201832"/>
                </a:lnTo>
                <a:lnTo>
                  <a:pt x="0" y="1201832"/>
                </a:lnTo>
                <a:lnTo>
                  <a:pt x="0" y="0"/>
                </a:lnTo>
                <a:close/>
              </a:path>
            </a:pathLst>
          </a:custGeom>
          <a: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sp>
      <p:sp>
        <p:nvSpPr>
          <p:cNvPr id="18" name="Freeform 18"/>
          <p:cNvSpPr/>
          <p:nvPr/>
        </p:nvSpPr>
        <p:spPr>
          <a:xfrm>
            <a:off x="6095563" y="1944489"/>
            <a:ext cx="2303581" cy="2269028"/>
          </a:xfrm>
          <a:custGeom>
            <a:avLst/>
            <a:gdLst/>
            <a:ahLst/>
            <a:cxnLst/>
            <a:rect l="l" t="t" r="r" b="b"/>
            <a:pathLst>
              <a:path w="2303581" h="2269028">
                <a:moveTo>
                  <a:pt x="0" y="0"/>
                </a:moveTo>
                <a:lnTo>
                  <a:pt x="2303582" y="0"/>
                </a:lnTo>
                <a:lnTo>
                  <a:pt x="2303582" y="2269028"/>
                </a:lnTo>
                <a:lnTo>
                  <a:pt x="0" y="2269028"/>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9" name="Freeform 19"/>
          <p:cNvSpPr/>
          <p:nvPr/>
        </p:nvSpPr>
        <p:spPr>
          <a:xfrm>
            <a:off x="6849032" y="2592532"/>
            <a:ext cx="1080685" cy="1090225"/>
          </a:xfrm>
          <a:custGeom>
            <a:avLst/>
            <a:gdLst/>
            <a:ahLst/>
            <a:cxnLst/>
            <a:rect l="l" t="t" r="r" b="b"/>
            <a:pathLst>
              <a:path w="1080685" h="1090225">
                <a:moveTo>
                  <a:pt x="0" y="0"/>
                </a:moveTo>
                <a:lnTo>
                  <a:pt x="1080686" y="0"/>
                </a:lnTo>
                <a:lnTo>
                  <a:pt x="1080686" y="1090224"/>
                </a:lnTo>
                <a:lnTo>
                  <a:pt x="0" y="1090224"/>
                </a:lnTo>
                <a:lnTo>
                  <a:pt x="0" y="0"/>
                </a:lnTo>
                <a:close/>
              </a:path>
            </a:pathLst>
          </a:cu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p>
      <p:sp>
        <p:nvSpPr>
          <p:cNvPr id="20" name="TextBox 20"/>
          <p:cNvSpPr txBox="1"/>
          <p:nvPr/>
        </p:nvSpPr>
        <p:spPr>
          <a:xfrm>
            <a:off x="12235168" y="827133"/>
            <a:ext cx="5473829" cy="1888831"/>
          </a:xfrm>
          <a:prstGeom prst="rect">
            <a:avLst/>
          </a:prstGeom>
        </p:spPr>
        <p:txBody>
          <a:bodyPr lIns="0" tIns="0" rIns="0" bIns="0" rtlCol="0" anchor="t">
            <a:spAutoFit/>
          </a:bodyPr>
          <a:lstStyle/>
          <a:p>
            <a:pPr algn="l">
              <a:lnSpc>
                <a:spcPts val="7296"/>
              </a:lnSpc>
            </a:pPr>
            <a:r>
              <a:rPr lang="en-US" sz="7224" b="1">
                <a:solidFill>
                  <a:srgbClr val="FFFFFF"/>
                </a:solidFill>
                <a:latin typeface="Barlow Condensed Bold"/>
                <a:ea typeface="Barlow Condensed Bold"/>
                <a:cs typeface="Barlow Condensed Bold"/>
                <a:sym typeface="Barlow Condensed Bold"/>
              </a:rPr>
              <a:t> Các thành phần chính của VPN</a:t>
            </a:r>
          </a:p>
        </p:txBody>
      </p:sp>
      <p:sp>
        <p:nvSpPr>
          <p:cNvPr id="21" name="TextBox 21"/>
          <p:cNvSpPr txBox="1"/>
          <p:nvPr/>
        </p:nvSpPr>
        <p:spPr>
          <a:xfrm>
            <a:off x="481325" y="4920876"/>
            <a:ext cx="2281332" cy="885030"/>
          </a:xfrm>
          <a:prstGeom prst="rect">
            <a:avLst/>
          </a:prstGeom>
        </p:spPr>
        <p:txBody>
          <a:bodyPr lIns="0" tIns="0" rIns="0" bIns="0" rtlCol="0" anchor="t">
            <a:spAutoFit/>
          </a:bodyPr>
          <a:lstStyle/>
          <a:p>
            <a:pPr algn="ctr">
              <a:lnSpc>
                <a:spcPts val="2332"/>
              </a:lnSpc>
            </a:pPr>
            <a:r>
              <a:rPr lang="en-US" sz="1822" b="1">
                <a:solidFill>
                  <a:srgbClr val="FFFFFF"/>
                </a:solidFill>
                <a:latin typeface="Montserrat Bold"/>
                <a:ea typeface="Montserrat Bold"/>
                <a:cs typeface="Montserrat Bold"/>
                <a:sym typeface="Montserrat Bold"/>
              </a:rPr>
              <a:t> Thiết bị khách (Client Device)</a:t>
            </a:r>
          </a:p>
          <a:p>
            <a:pPr algn="ctr">
              <a:lnSpc>
                <a:spcPts val="2332"/>
              </a:lnSpc>
            </a:pPr>
            <a:endParaRPr lang="en-US" sz="1822" b="1">
              <a:solidFill>
                <a:srgbClr val="FFFFFF"/>
              </a:solidFill>
              <a:latin typeface="Montserrat Bold"/>
              <a:ea typeface="Montserrat Bold"/>
              <a:cs typeface="Montserrat Bold"/>
              <a:sym typeface="Montserrat Bold"/>
            </a:endParaRPr>
          </a:p>
        </p:txBody>
      </p:sp>
      <p:sp>
        <p:nvSpPr>
          <p:cNvPr id="22" name="TextBox 22"/>
          <p:cNvSpPr txBox="1"/>
          <p:nvPr/>
        </p:nvSpPr>
        <p:spPr>
          <a:xfrm>
            <a:off x="3289879" y="4920876"/>
            <a:ext cx="2281332" cy="885030"/>
          </a:xfrm>
          <a:prstGeom prst="rect">
            <a:avLst/>
          </a:prstGeom>
        </p:spPr>
        <p:txBody>
          <a:bodyPr lIns="0" tIns="0" rIns="0" bIns="0" rtlCol="0" anchor="t">
            <a:spAutoFit/>
          </a:bodyPr>
          <a:lstStyle/>
          <a:p>
            <a:pPr algn="ctr">
              <a:lnSpc>
                <a:spcPts val="2332"/>
              </a:lnSpc>
            </a:pPr>
            <a:r>
              <a:rPr lang="en-US" sz="1822" b="1">
                <a:solidFill>
                  <a:srgbClr val="FFFFFF"/>
                </a:solidFill>
                <a:latin typeface="Montserrat Bold"/>
                <a:ea typeface="Montserrat Bold"/>
                <a:cs typeface="Montserrat Bold"/>
                <a:sym typeface="Montserrat Bold"/>
              </a:rPr>
              <a:t> Máy chủ VPN (VPN Server)</a:t>
            </a:r>
          </a:p>
          <a:p>
            <a:pPr algn="ctr">
              <a:lnSpc>
                <a:spcPts val="2332"/>
              </a:lnSpc>
            </a:pPr>
            <a:endParaRPr lang="en-US" sz="1822" b="1">
              <a:solidFill>
                <a:srgbClr val="FFFFFF"/>
              </a:solidFill>
              <a:latin typeface="Montserrat Bold"/>
              <a:ea typeface="Montserrat Bold"/>
              <a:cs typeface="Montserrat Bold"/>
              <a:sym typeface="Montserrat Bold"/>
            </a:endParaRPr>
          </a:p>
        </p:txBody>
      </p:sp>
      <p:sp>
        <p:nvSpPr>
          <p:cNvPr id="23" name="TextBox 23"/>
          <p:cNvSpPr txBox="1"/>
          <p:nvPr/>
        </p:nvSpPr>
        <p:spPr>
          <a:xfrm>
            <a:off x="6257423" y="4920876"/>
            <a:ext cx="2024360" cy="590200"/>
          </a:xfrm>
          <a:prstGeom prst="rect">
            <a:avLst/>
          </a:prstGeom>
        </p:spPr>
        <p:txBody>
          <a:bodyPr lIns="0" tIns="0" rIns="0" bIns="0" rtlCol="0" anchor="t">
            <a:spAutoFit/>
          </a:bodyPr>
          <a:lstStyle/>
          <a:p>
            <a:pPr algn="ctr">
              <a:lnSpc>
                <a:spcPts val="2332"/>
              </a:lnSpc>
            </a:pPr>
            <a:r>
              <a:rPr lang="en-US" sz="1822" b="1">
                <a:solidFill>
                  <a:srgbClr val="FFFFFF"/>
                </a:solidFill>
                <a:latin typeface="Montserrat Bold"/>
                <a:ea typeface="Montserrat Bold"/>
                <a:cs typeface="Montserrat Bold"/>
                <a:sym typeface="Montserrat Bold"/>
              </a:rPr>
              <a:t> Giao thức VPN:</a:t>
            </a:r>
          </a:p>
          <a:p>
            <a:pPr algn="ctr">
              <a:lnSpc>
                <a:spcPts val="2332"/>
              </a:lnSpc>
            </a:pPr>
            <a:endParaRPr lang="en-US" sz="1822" b="1">
              <a:solidFill>
                <a:srgbClr val="FFFFFF"/>
              </a:solidFill>
              <a:latin typeface="Montserrat Bold"/>
              <a:ea typeface="Montserrat Bold"/>
              <a:cs typeface="Montserrat Bold"/>
              <a:sym typeface="Montserrat Bold"/>
            </a:endParaRPr>
          </a:p>
        </p:txBody>
      </p:sp>
      <p:sp>
        <p:nvSpPr>
          <p:cNvPr id="24" name="TextBox 24"/>
          <p:cNvSpPr txBox="1"/>
          <p:nvPr/>
        </p:nvSpPr>
        <p:spPr>
          <a:xfrm>
            <a:off x="384604" y="6096716"/>
            <a:ext cx="2413766" cy="1749260"/>
          </a:xfrm>
          <a:prstGeom prst="rect">
            <a:avLst/>
          </a:prstGeom>
        </p:spPr>
        <p:txBody>
          <a:bodyPr lIns="0" tIns="0" rIns="0" bIns="0" rtlCol="0" anchor="t">
            <a:spAutoFit/>
          </a:bodyPr>
          <a:lstStyle/>
          <a:p>
            <a:pPr algn="ctr">
              <a:lnSpc>
                <a:spcPts val="2809"/>
              </a:lnSpc>
            </a:pPr>
            <a:r>
              <a:rPr lang="en-US" sz="2006">
                <a:solidFill>
                  <a:srgbClr val="FFFFFF"/>
                </a:solidFill>
                <a:latin typeface="Barlow"/>
                <a:ea typeface="Barlow"/>
                <a:cs typeface="Barlow"/>
                <a:sym typeface="Barlow"/>
              </a:rPr>
              <a:t>-Máy tính, điện thoại hoặc các thiết bị khác có phần mềm VPN để kết nối.</a:t>
            </a:r>
          </a:p>
          <a:p>
            <a:pPr algn="ctr">
              <a:lnSpc>
                <a:spcPts val="2809"/>
              </a:lnSpc>
            </a:pPr>
            <a:endParaRPr lang="en-US" sz="2006">
              <a:solidFill>
                <a:srgbClr val="FFFFFF"/>
              </a:solidFill>
              <a:latin typeface="Barlow"/>
              <a:ea typeface="Barlow"/>
              <a:cs typeface="Barlow"/>
              <a:sym typeface="Barlow"/>
            </a:endParaRPr>
          </a:p>
        </p:txBody>
      </p:sp>
      <p:sp>
        <p:nvSpPr>
          <p:cNvPr id="25" name="TextBox 25"/>
          <p:cNvSpPr txBox="1"/>
          <p:nvPr/>
        </p:nvSpPr>
        <p:spPr>
          <a:xfrm>
            <a:off x="3223662" y="6096716"/>
            <a:ext cx="2413766" cy="1396835"/>
          </a:xfrm>
          <a:prstGeom prst="rect">
            <a:avLst/>
          </a:prstGeom>
        </p:spPr>
        <p:txBody>
          <a:bodyPr lIns="0" tIns="0" rIns="0" bIns="0" rtlCol="0" anchor="t">
            <a:spAutoFit/>
          </a:bodyPr>
          <a:lstStyle/>
          <a:p>
            <a:pPr algn="ctr">
              <a:lnSpc>
                <a:spcPts val="2809"/>
              </a:lnSpc>
            </a:pPr>
            <a:r>
              <a:rPr lang="en-US" sz="2006">
                <a:solidFill>
                  <a:srgbClr val="FFFFFF"/>
                </a:solidFill>
                <a:latin typeface="Barlow"/>
                <a:ea typeface="Barlow"/>
                <a:cs typeface="Barlow"/>
                <a:sym typeface="Barlow"/>
              </a:rPr>
              <a:t>-Máy chủ cung cấp dịch vụ VPN và xử lý yêu cầu kết nối.</a:t>
            </a:r>
          </a:p>
          <a:p>
            <a:pPr algn="ctr">
              <a:lnSpc>
                <a:spcPts val="2809"/>
              </a:lnSpc>
            </a:pPr>
            <a:endParaRPr lang="en-US" sz="2006">
              <a:solidFill>
                <a:srgbClr val="FFFFFF"/>
              </a:solidFill>
              <a:latin typeface="Barlow"/>
              <a:ea typeface="Barlow"/>
              <a:cs typeface="Barlow"/>
              <a:sym typeface="Barlow"/>
            </a:endParaRPr>
          </a:p>
        </p:txBody>
      </p:sp>
      <p:sp>
        <p:nvSpPr>
          <p:cNvPr id="26" name="TextBox 26"/>
          <p:cNvSpPr txBox="1"/>
          <p:nvPr/>
        </p:nvSpPr>
        <p:spPr>
          <a:xfrm>
            <a:off x="6095563" y="6096716"/>
            <a:ext cx="2413766" cy="2101685"/>
          </a:xfrm>
          <a:prstGeom prst="rect">
            <a:avLst/>
          </a:prstGeom>
        </p:spPr>
        <p:txBody>
          <a:bodyPr lIns="0" tIns="0" rIns="0" bIns="0" rtlCol="0" anchor="t">
            <a:spAutoFit/>
          </a:bodyPr>
          <a:lstStyle/>
          <a:p>
            <a:pPr algn="ctr">
              <a:lnSpc>
                <a:spcPts val="2809"/>
              </a:lnSpc>
            </a:pPr>
            <a:r>
              <a:rPr lang="en-US" sz="2006">
                <a:solidFill>
                  <a:srgbClr val="FFFFFF"/>
                </a:solidFill>
                <a:latin typeface="Barlow"/>
                <a:ea typeface="Barlow"/>
                <a:cs typeface="Barlow"/>
                <a:sym typeface="Barlow"/>
              </a:rPr>
              <a:t> Các giao thức phổ biến:</a:t>
            </a:r>
          </a:p>
          <a:p>
            <a:pPr algn="l">
              <a:lnSpc>
                <a:spcPts val="2809"/>
              </a:lnSpc>
            </a:pPr>
            <a:r>
              <a:rPr lang="en-US" sz="2006">
                <a:solidFill>
                  <a:srgbClr val="FFFFFF"/>
                </a:solidFill>
                <a:latin typeface="Barlow"/>
                <a:ea typeface="Barlow"/>
                <a:cs typeface="Barlow"/>
                <a:sym typeface="Barlow"/>
              </a:rPr>
              <a:t> -PPTP</a:t>
            </a:r>
          </a:p>
          <a:p>
            <a:pPr algn="l">
              <a:lnSpc>
                <a:spcPts val="2809"/>
              </a:lnSpc>
            </a:pPr>
            <a:r>
              <a:rPr lang="en-US" sz="2006">
                <a:solidFill>
                  <a:srgbClr val="FFFFFF"/>
                </a:solidFill>
                <a:latin typeface="Barlow"/>
                <a:ea typeface="Barlow"/>
                <a:cs typeface="Barlow"/>
                <a:sym typeface="Barlow"/>
              </a:rPr>
              <a:t>- L2TP/IPSec </a:t>
            </a:r>
          </a:p>
          <a:p>
            <a:pPr algn="l">
              <a:lnSpc>
                <a:spcPts val="2809"/>
              </a:lnSpc>
            </a:pPr>
            <a:r>
              <a:rPr lang="en-US" sz="2006">
                <a:solidFill>
                  <a:srgbClr val="FFFFFF"/>
                </a:solidFill>
                <a:latin typeface="Barlow"/>
                <a:ea typeface="Barlow"/>
                <a:cs typeface="Barlow"/>
                <a:sym typeface="Barlow"/>
              </a:rPr>
              <a:t>-OpenVPN.</a:t>
            </a:r>
          </a:p>
          <a:p>
            <a:pPr algn="l">
              <a:lnSpc>
                <a:spcPts val="2809"/>
              </a:lnSpc>
            </a:pPr>
            <a:r>
              <a:rPr lang="en-US" sz="2006">
                <a:solidFill>
                  <a:srgbClr val="FFFFFF"/>
                </a:solidFill>
                <a:latin typeface="Barlow"/>
                <a:ea typeface="Barlow"/>
                <a:cs typeface="Barlow"/>
                <a:sym typeface="Barlow"/>
              </a:rPr>
              <a:t>-IKEv2 </a:t>
            </a:r>
          </a:p>
        </p:txBody>
      </p:sp>
      <p:grpSp>
        <p:nvGrpSpPr>
          <p:cNvPr id="27" name="Group 27"/>
          <p:cNvGrpSpPr/>
          <p:nvPr/>
        </p:nvGrpSpPr>
        <p:grpSpPr>
          <a:xfrm>
            <a:off x="8766041" y="1704874"/>
            <a:ext cx="2688077" cy="10653448"/>
            <a:chOff x="0" y="0"/>
            <a:chExt cx="707971" cy="2805846"/>
          </a:xfrm>
        </p:grpSpPr>
        <p:sp>
          <p:nvSpPr>
            <p:cNvPr id="28" name="Freeform 28"/>
            <p:cNvSpPr/>
            <p:nvPr/>
          </p:nvSpPr>
          <p:spPr>
            <a:xfrm>
              <a:off x="0" y="0"/>
              <a:ext cx="707971" cy="2805846"/>
            </a:xfrm>
            <a:custGeom>
              <a:avLst/>
              <a:gdLst/>
              <a:ahLst/>
              <a:cxnLst/>
              <a:rect l="l" t="t" r="r" b="b"/>
              <a:pathLst>
                <a:path w="707971" h="2805846">
                  <a:moveTo>
                    <a:pt x="353985" y="0"/>
                  </a:moveTo>
                  <a:lnTo>
                    <a:pt x="353985" y="0"/>
                  </a:lnTo>
                  <a:cubicBezTo>
                    <a:pt x="549486" y="0"/>
                    <a:pt x="707971" y="158485"/>
                    <a:pt x="707971" y="353985"/>
                  </a:cubicBezTo>
                  <a:lnTo>
                    <a:pt x="707971" y="2451861"/>
                  </a:lnTo>
                  <a:cubicBezTo>
                    <a:pt x="707971" y="2647362"/>
                    <a:pt x="549486" y="2805846"/>
                    <a:pt x="353985" y="2805846"/>
                  </a:cubicBezTo>
                  <a:lnTo>
                    <a:pt x="353985" y="2805846"/>
                  </a:lnTo>
                  <a:cubicBezTo>
                    <a:pt x="158485" y="2805846"/>
                    <a:pt x="0" y="2647362"/>
                    <a:pt x="0" y="2451861"/>
                  </a:cubicBezTo>
                  <a:lnTo>
                    <a:pt x="0" y="353985"/>
                  </a:lnTo>
                  <a:cubicBezTo>
                    <a:pt x="0" y="158485"/>
                    <a:pt x="158485" y="0"/>
                    <a:pt x="353985" y="0"/>
                  </a:cubicBezTo>
                  <a:close/>
                </a:path>
              </a:pathLst>
            </a:custGeom>
            <a:solidFill>
              <a:srgbClr val="00307A"/>
            </a:solidFill>
          </p:spPr>
        </p:sp>
        <p:sp>
          <p:nvSpPr>
            <p:cNvPr id="29" name="TextBox 29"/>
            <p:cNvSpPr txBox="1"/>
            <p:nvPr/>
          </p:nvSpPr>
          <p:spPr>
            <a:xfrm>
              <a:off x="0" y="-38100"/>
              <a:ext cx="707971" cy="2843946"/>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9079921" y="4920876"/>
            <a:ext cx="2171748" cy="590200"/>
          </a:xfrm>
          <a:prstGeom prst="rect">
            <a:avLst/>
          </a:prstGeom>
        </p:spPr>
        <p:txBody>
          <a:bodyPr lIns="0" tIns="0" rIns="0" bIns="0" rtlCol="0" anchor="t">
            <a:spAutoFit/>
          </a:bodyPr>
          <a:lstStyle/>
          <a:p>
            <a:pPr algn="ctr">
              <a:lnSpc>
                <a:spcPts val="2332"/>
              </a:lnSpc>
            </a:pPr>
            <a:r>
              <a:rPr lang="en-US" sz="1822" b="1">
                <a:solidFill>
                  <a:srgbClr val="FFFFFF"/>
                </a:solidFill>
                <a:latin typeface="Montserrat Bold"/>
                <a:ea typeface="Montserrat Bold"/>
                <a:cs typeface="Montserrat Bold"/>
                <a:sym typeface="Montserrat Bold"/>
              </a:rPr>
              <a:t> Đường hầm VPN (VPN Tunnel)</a:t>
            </a:r>
          </a:p>
        </p:txBody>
      </p:sp>
      <p:sp>
        <p:nvSpPr>
          <p:cNvPr id="31" name="TextBox 31"/>
          <p:cNvSpPr txBox="1"/>
          <p:nvPr/>
        </p:nvSpPr>
        <p:spPr>
          <a:xfrm>
            <a:off x="8903197" y="6096716"/>
            <a:ext cx="2413766" cy="1396835"/>
          </a:xfrm>
          <a:prstGeom prst="rect">
            <a:avLst/>
          </a:prstGeom>
        </p:spPr>
        <p:txBody>
          <a:bodyPr lIns="0" tIns="0" rIns="0" bIns="0" rtlCol="0" anchor="t">
            <a:spAutoFit/>
          </a:bodyPr>
          <a:lstStyle/>
          <a:p>
            <a:pPr algn="ctr">
              <a:lnSpc>
                <a:spcPts val="2809"/>
              </a:lnSpc>
            </a:pPr>
            <a:r>
              <a:rPr lang="en-US" sz="2006">
                <a:solidFill>
                  <a:srgbClr val="FFFFFF"/>
                </a:solidFill>
                <a:latin typeface="Barlow"/>
                <a:ea typeface="Barlow"/>
                <a:cs typeface="Barlow"/>
                <a:sym typeface="Barlow"/>
              </a:rPr>
              <a:t>-Là kênh truyền dữ liệu mã hóa giữa thiết bị và máy chủ.</a:t>
            </a:r>
          </a:p>
          <a:p>
            <a:pPr algn="ctr">
              <a:lnSpc>
                <a:spcPts val="2809"/>
              </a:lnSpc>
            </a:pPr>
            <a:endParaRPr lang="en-US" sz="2006">
              <a:solidFill>
                <a:srgbClr val="FFFFFF"/>
              </a:solidFill>
              <a:latin typeface="Barlow"/>
              <a:ea typeface="Barlow"/>
              <a:cs typeface="Barlow"/>
              <a:sym typeface="Barlow"/>
            </a:endParaRPr>
          </a:p>
        </p:txBody>
      </p:sp>
      <p:sp>
        <p:nvSpPr>
          <p:cNvPr id="32" name="Freeform 32"/>
          <p:cNvSpPr/>
          <p:nvPr/>
        </p:nvSpPr>
        <p:spPr>
          <a:xfrm>
            <a:off x="8966066" y="1944489"/>
            <a:ext cx="2303581" cy="2269028"/>
          </a:xfrm>
          <a:custGeom>
            <a:avLst/>
            <a:gdLst/>
            <a:ahLst/>
            <a:cxnLst/>
            <a:rect l="l" t="t" r="r" b="b"/>
            <a:pathLst>
              <a:path w="2303581" h="2269028">
                <a:moveTo>
                  <a:pt x="0" y="0"/>
                </a:moveTo>
                <a:lnTo>
                  <a:pt x="2303582" y="0"/>
                </a:lnTo>
                <a:lnTo>
                  <a:pt x="2303582" y="2269028"/>
                </a:lnTo>
                <a:lnTo>
                  <a:pt x="0" y="2269028"/>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33" name="Freeform 33"/>
          <p:cNvSpPr/>
          <p:nvPr/>
        </p:nvSpPr>
        <p:spPr>
          <a:xfrm>
            <a:off x="9577514" y="2533891"/>
            <a:ext cx="1080685" cy="1090225"/>
          </a:xfrm>
          <a:custGeom>
            <a:avLst/>
            <a:gdLst/>
            <a:ahLst/>
            <a:cxnLst/>
            <a:rect l="l" t="t" r="r" b="b"/>
            <a:pathLst>
              <a:path w="1080685" h="1090225">
                <a:moveTo>
                  <a:pt x="0" y="0"/>
                </a:moveTo>
                <a:lnTo>
                  <a:pt x="1080686" y="0"/>
                </a:lnTo>
                <a:lnTo>
                  <a:pt x="1080686" y="1090224"/>
                </a:lnTo>
                <a:lnTo>
                  <a:pt x="0" y="1090224"/>
                </a:lnTo>
                <a:lnTo>
                  <a:pt x="0" y="0"/>
                </a:lnTo>
                <a:close/>
              </a:path>
            </a:pathLst>
          </a:cu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p>
      <p:sp>
        <p:nvSpPr>
          <p:cNvPr id="34" name="TextBox 34"/>
          <p:cNvSpPr txBox="1"/>
          <p:nvPr/>
        </p:nvSpPr>
        <p:spPr>
          <a:xfrm>
            <a:off x="11606518" y="5853532"/>
            <a:ext cx="6617403" cy="3535133"/>
          </a:xfrm>
          <a:prstGeom prst="rect">
            <a:avLst/>
          </a:prstGeom>
        </p:spPr>
        <p:txBody>
          <a:bodyPr lIns="0" tIns="0" rIns="0" bIns="0" rtlCol="0" anchor="t">
            <a:spAutoFit/>
          </a:bodyPr>
          <a:lstStyle/>
          <a:p>
            <a:pPr algn="l">
              <a:lnSpc>
                <a:spcPts val="2791"/>
              </a:lnSpc>
            </a:pPr>
            <a:r>
              <a:rPr lang="en-US" sz="2710" b="1">
                <a:solidFill>
                  <a:srgbClr val="00255F"/>
                </a:solidFill>
                <a:latin typeface="Barlow Condensed Bold"/>
                <a:ea typeface="Barlow Condensed Bold"/>
                <a:cs typeface="Barlow Condensed Bold"/>
                <a:sym typeface="Barlow Condensed Bold"/>
              </a:rPr>
              <a:t> Lợi ích của VPN</a:t>
            </a:r>
          </a:p>
          <a:p>
            <a:pPr algn="l">
              <a:lnSpc>
                <a:spcPts val="2791"/>
              </a:lnSpc>
            </a:pPr>
            <a:r>
              <a:rPr lang="en-US" sz="2710" b="1">
                <a:solidFill>
                  <a:srgbClr val="00255F"/>
                </a:solidFill>
                <a:latin typeface="Barlow Condensed Bold"/>
                <a:ea typeface="Barlow Condensed Bold"/>
                <a:cs typeface="Barlow Condensed Bold"/>
                <a:sym typeface="Barlow Condensed Bold"/>
              </a:rPr>
              <a:t>-Bảo mật dữ liệu: Mã hóa dữ liệu và bảo vệ thông tin nhạy cảm.</a:t>
            </a:r>
          </a:p>
          <a:p>
            <a:pPr algn="l">
              <a:lnSpc>
                <a:spcPts val="2791"/>
              </a:lnSpc>
            </a:pPr>
            <a:r>
              <a:rPr lang="en-US" sz="2710" b="1">
                <a:solidFill>
                  <a:srgbClr val="00255F"/>
                </a:solidFill>
                <a:latin typeface="Barlow Condensed Bold"/>
                <a:ea typeface="Barlow Condensed Bold"/>
                <a:cs typeface="Barlow Condensed Bold"/>
                <a:sym typeface="Barlow Condensed Bold"/>
              </a:rPr>
              <a:t>-Tăng quyền riêng tư: Ẩn địa chỉ IP, tránh theo dõi trực tuyến.</a:t>
            </a:r>
          </a:p>
          <a:p>
            <a:pPr algn="l">
              <a:lnSpc>
                <a:spcPts val="2791"/>
              </a:lnSpc>
            </a:pPr>
            <a:r>
              <a:rPr lang="en-US" sz="2710" b="1">
                <a:solidFill>
                  <a:srgbClr val="00255F"/>
                </a:solidFill>
                <a:latin typeface="Barlow Condensed Bold"/>
                <a:ea typeface="Barlow Condensed Bold"/>
                <a:cs typeface="Barlow Condensed Bold"/>
                <a:sym typeface="Barlow Condensed Bold"/>
              </a:rPr>
              <a:t>-Truy cập từ xa: Nhân viên có thể kết nối vào hệ thống nội bộ dù ở xa.</a:t>
            </a:r>
          </a:p>
          <a:p>
            <a:pPr algn="l">
              <a:lnSpc>
                <a:spcPts val="2791"/>
              </a:lnSpc>
            </a:pPr>
            <a:r>
              <a:rPr lang="en-US" sz="2710" b="1">
                <a:solidFill>
                  <a:srgbClr val="00255F"/>
                </a:solidFill>
                <a:latin typeface="Barlow Condensed Bold"/>
                <a:ea typeface="Barlow Condensed Bold"/>
                <a:cs typeface="Barlow Condensed Bold"/>
                <a:sym typeface="Barlow Condensed Bold"/>
              </a:rPr>
              <a:t>-Vượt qua hạn chế địa lý: Truy cập nội dung bị giới hạn ở các khu vực khác nhau.</a:t>
            </a:r>
          </a:p>
          <a:p>
            <a:pPr algn="l">
              <a:lnSpc>
                <a:spcPts val="2791"/>
              </a:lnSpc>
            </a:pPr>
            <a:endParaRPr lang="en-US" sz="2710" b="1">
              <a:solidFill>
                <a:srgbClr val="00255F"/>
              </a:solidFill>
              <a:latin typeface="Barlow Condensed Bold"/>
              <a:ea typeface="Barlow Condensed Bold"/>
              <a:cs typeface="Barlow Condensed Bold"/>
              <a:sym typeface="Barlow Condensed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52730" y="926142"/>
            <a:ext cx="10073893" cy="1007389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3327C">
                    <a:alpha val="100000"/>
                  </a:srgbClr>
                </a:gs>
                <a:gs pos="100000">
                  <a:srgbClr val="002E76">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sp>
        <p:nvSpPr>
          <p:cNvPr id="5" name="Freeform 5"/>
          <p:cNvSpPr/>
          <p:nvPr/>
        </p:nvSpPr>
        <p:spPr>
          <a:xfrm>
            <a:off x="-2678883" y="1605898"/>
            <a:ext cx="8126200" cy="8633413"/>
          </a:xfrm>
          <a:custGeom>
            <a:avLst/>
            <a:gdLst/>
            <a:ahLst/>
            <a:cxnLst/>
            <a:rect l="l" t="t" r="r" b="b"/>
            <a:pathLst>
              <a:path w="8126200" h="8633413">
                <a:moveTo>
                  <a:pt x="0" y="0"/>
                </a:moveTo>
                <a:lnTo>
                  <a:pt x="8126200" y="0"/>
                </a:lnTo>
                <a:lnTo>
                  <a:pt x="8126200" y="8633413"/>
                </a:lnTo>
                <a:lnTo>
                  <a:pt x="0" y="8633413"/>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372887" y="2560779"/>
            <a:ext cx="6723651" cy="67236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screen">
                <a:extLst>
                  <a:ext uri="{28A0092B-C50C-407E-A947-70E740481C1C}">
                    <a14:useLocalDpi xmlns:a14="http://schemas.microsoft.com/office/drawing/2010/main"/>
                  </a:ext>
                </a:extLst>
              </a:blip>
              <a:stretch>
                <a:fillRect/>
              </a:stretch>
            </a:blipFill>
          </p:spPr>
        </p:sp>
      </p:grpSp>
      <p:grpSp>
        <p:nvGrpSpPr>
          <p:cNvPr id="8" name="Group 8"/>
          <p:cNvGrpSpPr/>
          <p:nvPr/>
        </p:nvGrpSpPr>
        <p:grpSpPr>
          <a:xfrm>
            <a:off x="7836907" y="170076"/>
            <a:ext cx="8973884" cy="884533"/>
            <a:chOff x="0" y="0"/>
            <a:chExt cx="2137363" cy="210674"/>
          </a:xfrm>
        </p:grpSpPr>
        <p:sp>
          <p:nvSpPr>
            <p:cNvPr id="9" name="Freeform 9"/>
            <p:cNvSpPr/>
            <p:nvPr/>
          </p:nvSpPr>
          <p:spPr>
            <a:xfrm>
              <a:off x="0" y="0"/>
              <a:ext cx="2137363" cy="210674"/>
            </a:xfrm>
            <a:custGeom>
              <a:avLst/>
              <a:gdLst/>
              <a:ahLst/>
              <a:cxnLst/>
              <a:rect l="l" t="t" r="r" b="b"/>
              <a:pathLst>
                <a:path w="2137363" h="210674">
                  <a:moveTo>
                    <a:pt x="86272" y="0"/>
                  </a:moveTo>
                  <a:lnTo>
                    <a:pt x="2051091" y="0"/>
                  </a:lnTo>
                  <a:cubicBezTo>
                    <a:pt x="2073972" y="0"/>
                    <a:pt x="2095915" y="9089"/>
                    <a:pt x="2112095" y="25268"/>
                  </a:cubicBezTo>
                  <a:cubicBezTo>
                    <a:pt x="2128274" y="41447"/>
                    <a:pt x="2137363" y="63391"/>
                    <a:pt x="2137363" y="86272"/>
                  </a:cubicBezTo>
                  <a:lnTo>
                    <a:pt x="2137363" y="124403"/>
                  </a:lnTo>
                  <a:cubicBezTo>
                    <a:pt x="2137363" y="172049"/>
                    <a:pt x="2098738" y="210674"/>
                    <a:pt x="2051091" y="210674"/>
                  </a:cubicBezTo>
                  <a:lnTo>
                    <a:pt x="86272" y="210674"/>
                  </a:lnTo>
                  <a:cubicBezTo>
                    <a:pt x="38625" y="210674"/>
                    <a:pt x="0" y="172049"/>
                    <a:pt x="0" y="124403"/>
                  </a:cubicBezTo>
                  <a:lnTo>
                    <a:pt x="0" y="86272"/>
                  </a:lnTo>
                  <a:cubicBezTo>
                    <a:pt x="0" y="38625"/>
                    <a:pt x="38625" y="0"/>
                    <a:pt x="86272" y="0"/>
                  </a:cubicBezTo>
                  <a:close/>
                </a:path>
              </a:pathLst>
            </a:custGeom>
            <a:solidFill>
              <a:srgbClr val="001E4D"/>
            </a:solidFill>
          </p:spPr>
        </p:sp>
        <p:sp>
          <p:nvSpPr>
            <p:cNvPr id="10" name="TextBox 10"/>
            <p:cNvSpPr txBox="1"/>
            <p:nvPr/>
          </p:nvSpPr>
          <p:spPr>
            <a:xfrm>
              <a:off x="0" y="-38100"/>
              <a:ext cx="2137363" cy="248774"/>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7836907" y="0"/>
            <a:ext cx="1231240" cy="1212772"/>
          </a:xfrm>
          <a:custGeom>
            <a:avLst/>
            <a:gdLst/>
            <a:ahLst/>
            <a:cxnLst/>
            <a:rect l="l" t="t" r="r" b="b"/>
            <a:pathLst>
              <a:path w="1231240" h="1212772">
                <a:moveTo>
                  <a:pt x="0" y="0"/>
                </a:moveTo>
                <a:lnTo>
                  <a:pt x="1231240" y="0"/>
                </a:lnTo>
                <a:lnTo>
                  <a:pt x="1231240" y="1212772"/>
                </a:lnTo>
                <a:lnTo>
                  <a:pt x="0" y="1212772"/>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7827403" y="3820572"/>
            <a:ext cx="8973884" cy="884533"/>
            <a:chOff x="0" y="0"/>
            <a:chExt cx="2137363" cy="210674"/>
          </a:xfrm>
        </p:grpSpPr>
        <p:sp>
          <p:nvSpPr>
            <p:cNvPr id="13" name="Freeform 13"/>
            <p:cNvSpPr/>
            <p:nvPr/>
          </p:nvSpPr>
          <p:spPr>
            <a:xfrm>
              <a:off x="0" y="0"/>
              <a:ext cx="2137363" cy="210674"/>
            </a:xfrm>
            <a:custGeom>
              <a:avLst/>
              <a:gdLst/>
              <a:ahLst/>
              <a:cxnLst/>
              <a:rect l="l" t="t" r="r" b="b"/>
              <a:pathLst>
                <a:path w="2137363" h="210674">
                  <a:moveTo>
                    <a:pt x="86272" y="0"/>
                  </a:moveTo>
                  <a:lnTo>
                    <a:pt x="2051091" y="0"/>
                  </a:lnTo>
                  <a:cubicBezTo>
                    <a:pt x="2073972" y="0"/>
                    <a:pt x="2095915" y="9089"/>
                    <a:pt x="2112095" y="25268"/>
                  </a:cubicBezTo>
                  <a:cubicBezTo>
                    <a:pt x="2128274" y="41447"/>
                    <a:pt x="2137363" y="63391"/>
                    <a:pt x="2137363" y="86272"/>
                  </a:cubicBezTo>
                  <a:lnTo>
                    <a:pt x="2137363" y="124403"/>
                  </a:lnTo>
                  <a:cubicBezTo>
                    <a:pt x="2137363" y="172049"/>
                    <a:pt x="2098738" y="210674"/>
                    <a:pt x="2051091" y="210674"/>
                  </a:cubicBezTo>
                  <a:lnTo>
                    <a:pt x="86272" y="210674"/>
                  </a:lnTo>
                  <a:cubicBezTo>
                    <a:pt x="38625" y="210674"/>
                    <a:pt x="0" y="172049"/>
                    <a:pt x="0" y="124403"/>
                  </a:cubicBezTo>
                  <a:lnTo>
                    <a:pt x="0" y="86272"/>
                  </a:lnTo>
                  <a:cubicBezTo>
                    <a:pt x="0" y="38625"/>
                    <a:pt x="38625" y="0"/>
                    <a:pt x="86272" y="0"/>
                  </a:cubicBezTo>
                  <a:close/>
                </a:path>
              </a:pathLst>
            </a:custGeom>
            <a:solidFill>
              <a:srgbClr val="001E4D"/>
            </a:solidFill>
          </p:spPr>
        </p:sp>
        <p:sp>
          <p:nvSpPr>
            <p:cNvPr id="14" name="TextBox 14"/>
            <p:cNvSpPr txBox="1"/>
            <p:nvPr/>
          </p:nvSpPr>
          <p:spPr>
            <a:xfrm>
              <a:off x="0" y="-38100"/>
              <a:ext cx="2137363" cy="248774"/>
            </a:xfrm>
            <a:prstGeom prst="rect">
              <a:avLst/>
            </a:prstGeom>
          </p:spPr>
          <p:txBody>
            <a:bodyPr lIns="50800" tIns="50800" rIns="50800" bIns="50800" rtlCol="0" anchor="ctr"/>
            <a:lstStyle/>
            <a:p>
              <a:pPr algn="ctr">
                <a:lnSpc>
                  <a:spcPts val="2967"/>
                </a:lnSpc>
              </a:pPr>
              <a:endParaRPr/>
            </a:p>
          </p:txBody>
        </p:sp>
      </p:grpSp>
      <p:sp>
        <p:nvSpPr>
          <p:cNvPr id="15" name="Freeform 15"/>
          <p:cNvSpPr/>
          <p:nvPr/>
        </p:nvSpPr>
        <p:spPr>
          <a:xfrm>
            <a:off x="7827403" y="3650496"/>
            <a:ext cx="1231240" cy="1212772"/>
          </a:xfrm>
          <a:custGeom>
            <a:avLst/>
            <a:gdLst/>
            <a:ahLst/>
            <a:cxnLst/>
            <a:rect l="l" t="t" r="r" b="b"/>
            <a:pathLst>
              <a:path w="1231240" h="1212772">
                <a:moveTo>
                  <a:pt x="0" y="0"/>
                </a:moveTo>
                <a:lnTo>
                  <a:pt x="1231240" y="0"/>
                </a:lnTo>
                <a:lnTo>
                  <a:pt x="1231240" y="1212772"/>
                </a:lnTo>
                <a:lnTo>
                  <a:pt x="0" y="1212772"/>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sp>
        <p:nvSpPr>
          <p:cNvPr id="16" name="TextBox 16"/>
          <p:cNvSpPr txBox="1"/>
          <p:nvPr/>
        </p:nvSpPr>
        <p:spPr>
          <a:xfrm>
            <a:off x="9216411" y="4863268"/>
            <a:ext cx="8446795" cy="2669818"/>
          </a:xfrm>
          <a:prstGeom prst="rect">
            <a:avLst/>
          </a:prstGeom>
        </p:spPr>
        <p:txBody>
          <a:bodyPr lIns="0" tIns="0" rIns="0" bIns="0" rtlCol="0" anchor="t">
            <a:spAutoFit/>
          </a:bodyPr>
          <a:lstStyle/>
          <a:p>
            <a:pPr algn="just">
              <a:lnSpc>
                <a:spcPts val="2640"/>
              </a:lnSpc>
            </a:pPr>
            <a:r>
              <a:rPr lang="en-US" sz="2218">
                <a:solidFill>
                  <a:srgbClr val="000000"/>
                </a:solidFill>
                <a:latin typeface="Barlow Condensed"/>
                <a:ea typeface="Barlow Condensed"/>
                <a:cs typeface="Barlow Condensed"/>
                <a:sym typeface="Barlow Condensed"/>
              </a:rPr>
              <a:t>Đặc điểm:</a:t>
            </a:r>
          </a:p>
          <a:p>
            <a:pPr algn="just">
              <a:lnSpc>
                <a:spcPts val="2640"/>
              </a:lnSpc>
            </a:pPr>
            <a:r>
              <a:rPr lang="en-US" sz="2218">
                <a:solidFill>
                  <a:srgbClr val="000000"/>
                </a:solidFill>
                <a:latin typeface="Barlow Condensed"/>
                <a:ea typeface="Barlow Condensed"/>
                <a:cs typeface="Barlow Condensed"/>
                <a:sym typeface="Barlow Condensed"/>
              </a:rPr>
              <a:t>-Kết nối các mạng nội bộ của nhiều văn phòng, chi nhánh khác nhau.</a:t>
            </a:r>
          </a:p>
          <a:p>
            <a:pPr algn="just">
              <a:lnSpc>
                <a:spcPts val="2640"/>
              </a:lnSpc>
            </a:pPr>
            <a:r>
              <a:rPr lang="en-US" sz="2218">
                <a:solidFill>
                  <a:srgbClr val="000000"/>
                </a:solidFill>
                <a:latin typeface="Barlow Condensed"/>
                <a:ea typeface="Barlow Condensed"/>
                <a:cs typeface="Barlow Condensed"/>
                <a:sym typeface="Barlow Condensed"/>
              </a:rPr>
              <a:t>-Tạo thành một mạng lớn hoạt động thống nhất.</a:t>
            </a:r>
          </a:p>
          <a:p>
            <a:pPr algn="just">
              <a:lnSpc>
                <a:spcPts val="2640"/>
              </a:lnSpc>
            </a:pPr>
            <a:r>
              <a:rPr lang="en-US" sz="2218">
                <a:solidFill>
                  <a:srgbClr val="000000"/>
                </a:solidFill>
                <a:latin typeface="Barlow Condensed"/>
                <a:ea typeface="Barlow Condensed"/>
                <a:cs typeface="Barlow Condensed"/>
                <a:sym typeface="Barlow Condensed"/>
              </a:rPr>
              <a:t>Ứng dụng:</a:t>
            </a:r>
          </a:p>
          <a:p>
            <a:pPr algn="just">
              <a:lnSpc>
                <a:spcPts val="2640"/>
              </a:lnSpc>
            </a:pPr>
            <a:r>
              <a:rPr lang="en-US" sz="2218">
                <a:solidFill>
                  <a:srgbClr val="000000"/>
                </a:solidFill>
                <a:latin typeface="Barlow Condensed"/>
                <a:ea typeface="Barlow Condensed"/>
                <a:cs typeface="Barlow Condensed"/>
                <a:sym typeface="Barlow Condensed"/>
              </a:rPr>
              <a:t>-Tổ chức lớn có nhiều chi nhánh cần trao đổi dữ liệu.</a:t>
            </a:r>
          </a:p>
          <a:p>
            <a:pPr algn="just">
              <a:lnSpc>
                <a:spcPts val="2640"/>
              </a:lnSpc>
            </a:pPr>
            <a:r>
              <a:rPr lang="en-US" sz="2218">
                <a:solidFill>
                  <a:srgbClr val="000000"/>
                </a:solidFill>
                <a:latin typeface="Barlow Condensed"/>
                <a:ea typeface="Barlow Condensed"/>
                <a:cs typeface="Barlow Condensed"/>
                <a:sym typeface="Barlow Condensed"/>
              </a:rPr>
              <a:t>Ưu điểm:Hoạt động ổn định, giảm chi phí thuê đường truyền riêng</a:t>
            </a:r>
          </a:p>
          <a:p>
            <a:pPr algn="just">
              <a:lnSpc>
                <a:spcPts val="2640"/>
              </a:lnSpc>
            </a:pPr>
            <a:r>
              <a:rPr lang="en-US" sz="2218">
                <a:solidFill>
                  <a:srgbClr val="000000"/>
                </a:solidFill>
                <a:latin typeface="Barlow Condensed"/>
                <a:ea typeface="Barlow Condensed"/>
                <a:cs typeface="Barlow Condensed"/>
                <a:sym typeface="Barlow Condensed"/>
              </a:rPr>
              <a:t> Nhược điểm:Cần thiết bị chuyên dụng, thiết lập phức tạp hơn.</a:t>
            </a:r>
          </a:p>
          <a:p>
            <a:pPr algn="just">
              <a:lnSpc>
                <a:spcPts val="2640"/>
              </a:lnSpc>
            </a:pPr>
            <a:endParaRPr lang="en-US" sz="2218">
              <a:solidFill>
                <a:srgbClr val="000000"/>
              </a:solidFill>
              <a:latin typeface="Barlow Condensed"/>
              <a:ea typeface="Barlow Condensed"/>
              <a:cs typeface="Barlow Condensed"/>
              <a:sym typeface="Barlow Condensed"/>
            </a:endParaRPr>
          </a:p>
        </p:txBody>
      </p:sp>
      <p:grpSp>
        <p:nvGrpSpPr>
          <p:cNvPr id="17" name="Group 17"/>
          <p:cNvGrpSpPr/>
          <p:nvPr/>
        </p:nvGrpSpPr>
        <p:grpSpPr>
          <a:xfrm>
            <a:off x="7827403" y="7235609"/>
            <a:ext cx="8973884" cy="884533"/>
            <a:chOff x="0" y="0"/>
            <a:chExt cx="2137363" cy="210674"/>
          </a:xfrm>
        </p:grpSpPr>
        <p:sp>
          <p:nvSpPr>
            <p:cNvPr id="18" name="Freeform 18"/>
            <p:cNvSpPr/>
            <p:nvPr/>
          </p:nvSpPr>
          <p:spPr>
            <a:xfrm>
              <a:off x="0" y="0"/>
              <a:ext cx="2137363" cy="210674"/>
            </a:xfrm>
            <a:custGeom>
              <a:avLst/>
              <a:gdLst/>
              <a:ahLst/>
              <a:cxnLst/>
              <a:rect l="l" t="t" r="r" b="b"/>
              <a:pathLst>
                <a:path w="2137363" h="210674">
                  <a:moveTo>
                    <a:pt x="86272" y="0"/>
                  </a:moveTo>
                  <a:lnTo>
                    <a:pt x="2051091" y="0"/>
                  </a:lnTo>
                  <a:cubicBezTo>
                    <a:pt x="2073972" y="0"/>
                    <a:pt x="2095915" y="9089"/>
                    <a:pt x="2112095" y="25268"/>
                  </a:cubicBezTo>
                  <a:cubicBezTo>
                    <a:pt x="2128274" y="41447"/>
                    <a:pt x="2137363" y="63391"/>
                    <a:pt x="2137363" y="86272"/>
                  </a:cubicBezTo>
                  <a:lnTo>
                    <a:pt x="2137363" y="124403"/>
                  </a:lnTo>
                  <a:cubicBezTo>
                    <a:pt x="2137363" y="172049"/>
                    <a:pt x="2098738" y="210674"/>
                    <a:pt x="2051091" y="210674"/>
                  </a:cubicBezTo>
                  <a:lnTo>
                    <a:pt x="86272" y="210674"/>
                  </a:lnTo>
                  <a:cubicBezTo>
                    <a:pt x="38625" y="210674"/>
                    <a:pt x="0" y="172049"/>
                    <a:pt x="0" y="124403"/>
                  </a:cubicBezTo>
                  <a:lnTo>
                    <a:pt x="0" y="86272"/>
                  </a:lnTo>
                  <a:cubicBezTo>
                    <a:pt x="0" y="38625"/>
                    <a:pt x="38625" y="0"/>
                    <a:pt x="86272" y="0"/>
                  </a:cubicBezTo>
                  <a:close/>
                </a:path>
              </a:pathLst>
            </a:custGeom>
            <a:solidFill>
              <a:srgbClr val="001E4D"/>
            </a:solidFill>
          </p:spPr>
        </p:sp>
        <p:sp>
          <p:nvSpPr>
            <p:cNvPr id="19" name="TextBox 19"/>
            <p:cNvSpPr txBox="1"/>
            <p:nvPr/>
          </p:nvSpPr>
          <p:spPr>
            <a:xfrm>
              <a:off x="0" y="-38100"/>
              <a:ext cx="2137363" cy="248774"/>
            </a:xfrm>
            <a:prstGeom prst="rect">
              <a:avLst/>
            </a:prstGeom>
          </p:spPr>
          <p:txBody>
            <a:bodyPr lIns="50800" tIns="50800" rIns="50800" bIns="50800" rtlCol="0" anchor="ctr"/>
            <a:lstStyle/>
            <a:p>
              <a:pPr algn="ctr">
                <a:lnSpc>
                  <a:spcPts val="2967"/>
                </a:lnSpc>
              </a:pPr>
              <a:endParaRPr/>
            </a:p>
          </p:txBody>
        </p:sp>
      </p:grpSp>
      <p:sp>
        <p:nvSpPr>
          <p:cNvPr id="20" name="Freeform 20"/>
          <p:cNvSpPr/>
          <p:nvPr/>
        </p:nvSpPr>
        <p:spPr>
          <a:xfrm>
            <a:off x="7827403" y="7065533"/>
            <a:ext cx="1231240" cy="1212772"/>
          </a:xfrm>
          <a:custGeom>
            <a:avLst/>
            <a:gdLst/>
            <a:ahLst/>
            <a:cxnLst/>
            <a:rect l="l" t="t" r="r" b="b"/>
            <a:pathLst>
              <a:path w="1231240" h="1212772">
                <a:moveTo>
                  <a:pt x="0" y="0"/>
                </a:moveTo>
                <a:lnTo>
                  <a:pt x="1231240" y="0"/>
                </a:lnTo>
                <a:lnTo>
                  <a:pt x="1231240" y="1212772"/>
                </a:lnTo>
                <a:lnTo>
                  <a:pt x="0" y="1212772"/>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sp>
        <p:nvSpPr>
          <p:cNvPr id="21" name="TextBox 21"/>
          <p:cNvSpPr txBox="1"/>
          <p:nvPr/>
        </p:nvSpPr>
        <p:spPr>
          <a:xfrm>
            <a:off x="282292" y="125567"/>
            <a:ext cx="6689143" cy="696213"/>
          </a:xfrm>
          <a:prstGeom prst="rect">
            <a:avLst/>
          </a:prstGeom>
        </p:spPr>
        <p:txBody>
          <a:bodyPr lIns="0" tIns="0" rIns="0" bIns="0" rtlCol="0" anchor="t">
            <a:spAutoFit/>
          </a:bodyPr>
          <a:lstStyle/>
          <a:p>
            <a:pPr algn="l">
              <a:lnSpc>
                <a:spcPts val="5258"/>
              </a:lnSpc>
            </a:pPr>
            <a:r>
              <a:rPr lang="en-US" sz="5206" b="1">
                <a:solidFill>
                  <a:srgbClr val="001E4D"/>
                </a:solidFill>
                <a:latin typeface="Barlow Condensed Bold"/>
                <a:ea typeface="Barlow Condensed Bold"/>
                <a:cs typeface="Barlow Condensed Bold"/>
                <a:sym typeface="Barlow Condensed Bold"/>
              </a:rPr>
              <a:t>Các mô hình triển khai VPN</a:t>
            </a:r>
          </a:p>
        </p:txBody>
      </p:sp>
      <p:sp>
        <p:nvSpPr>
          <p:cNvPr id="22" name="TextBox 22"/>
          <p:cNvSpPr txBox="1"/>
          <p:nvPr/>
        </p:nvSpPr>
        <p:spPr>
          <a:xfrm>
            <a:off x="9294594" y="473673"/>
            <a:ext cx="6039501" cy="317790"/>
          </a:xfrm>
          <a:prstGeom prst="rect">
            <a:avLst/>
          </a:prstGeom>
        </p:spPr>
        <p:txBody>
          <a:bodyPr lIns="0" tIns="0" rIns="0" bIns="0" rtlCol="0" anchor="t">
            <a:spAutoFit/>
          </a:bodyPr>
          <a:lstStyle/>
          <a:p>
            <a:pPr algn="l">
              <a:lnSpc>
                <a:spcPts val="2341"/>
              </a:lnSpc>
            </a:pPr>
            <a:r>
              <a:rPr lang="en-US" sz="2413" b="1">
                <a:solidFill>
                  <a:srgbClr val="FFFFFF"/>
                </a:solidFill>
                <a:latin typeface="Barlow Bold"/>
                <a:ea typeface="Barlow Bold"/>
                <a:cs typeface="Barlow Bold"/>
                <a:sym typeface="Barlow Bold"/>
              </a:rPr>
              <a:t> VPN từ xa (Remote Access VPN)</a:t>
            </a:r>
          </a:p>
        </p:txBody>
      </p:sp>
      <p:sp>
        <p:nvSpPr>
          <p:cNvPr id="23" name="TextBox 23"/>
          <p:cNvSpPr txBox="1"/>
          <p:nvPr/>
        </p:nvSpPr>
        <p:spPr>
          <a:xfrm>
            <a:off x="9058643" y="1054609"/>
            <a:ext cx="7406383" cy="2669818"/>
          </a:xfrm>
          <a:prstGeom prst="rect">
            <a:avLst/>
          </a:prstGeom>
        </p:spPr>
        <p:txBody>
          <a:bodyPr lIns="0" tIns="0" rIns="0" bIns="0" rtlCol="0" anchor="t">
            <a:spAutoFit/>
          </a:bodyPr>
          <a:lstStyle/>
          <a:p>
            <a:pPr algn="just">
              <a:lnSpc>
                <a:spcPts val="2640"/>
              </a:lnSpc>
            </a:pPr>
            <a:r>
              <a:rPr lang="en-US" sz="2218">
                <a:solidFill>
                  <a:srgbClr val="000000"/>
                </a:solidFill>
                <a:latin typeface="Barlow Condensed"/>
                <a:ea typeface="Barlow Condensed"/>
                <a:cs typeface="Barlow Condensed"/>
                <a:sym typeface="Barlow Condensed"/>
              </a:rPr>
              <a:t>  Đặc điểm:</a:t>
            </a:r>
          </a:p>
          <a:p>
            <a:pPr algn="just">
              <a:lnSpc>
                <a:spcPts val="2640"/>
              </a:lnSpc>
            </a:pPr>
            <a:r>
              <a:rPr lang="en-US" sz="2218">
                <a:solidFill>
                  <a:srgbClr val="000000"/>
                </a:solidFill>
                <a:latin typeface="Barlow Condensed"/>
                <a:ea typeface="Barlow Condensed"/>
                <a:cs typeface="Barlow Condensed"/>
                <a:sym typeface="Barlow Condensed"/>
              </a:rPr>
              <a:t>-Kết nối người dùng từ xa vào mạng nội bộ của tổ chức.</a:t>
            </a:r>
          </a:p>
          <a:p>
            <a:pPr algn="just">
              <a:lnSpc>
                <a:spcPts val="2640"/>
              </a:lnSpc>
            </a:pPr>
            <a:r>
              <a:rPr lang="en-US" sz="2218">
                <a:solidFill>
                  <a:srgbClr val="000000"/>
                </a:solidFill>
                <a:latin typeface="Barlow Condensed"/>
                <a:ea typeface="Barlow Condensed"/>
                <a:cs typeface="Barlow Condensed"/>
                <a:sym typeface="Barlow Condensed"/>
              </a:rPr>
              <a:t>-Dữ liệu được mã hóa và truyền tải qua Internet.</a:t>
            </a:r>
          </a:p>
          <a:p>
            <a:pPr algn="just">
              <a:lnSpc>
                <a:spcPts val="2640"/>
              </a:lnSpc>
            </a:pPr>
            <a:r>
              <a:rPr lang="en-US" sz="2218">
                <a:solidFill>
                  <a:srgbClr val="000000"/>
                </a:solidFill>
                <a:latin typeface="Barlow Condensed"/>
                <a:ea typeface="Barlow Condensed"/>
                <a:cs typeface="Barlow Condensed"/>
                <a:sym typeface="Barlow Condensed"/>
              </a:rPr>
              <a:t>Ứng dụng:Nhân viên làm việc từ xa truy cập tài liệu công ty</a:t>
            </a:r>
          </a:p>
          <a:p>
            <a:pPr algn="just">
              <a:lnSpc>
                <a:spcPts val="2640"/>
              </a:lnSpc>
            </a:pPr>
            <a:r>
              <a:rPr lang="en-US" sz="2218">
                <a:solidFill>
                  <a:srgbClr val="000000"/>
                </a:solidFill>
                <a:latin typeface="Barlow Condensed"/>
                <a:ea typeface="Barlow Condensed"/>
                <a:cs typeface="Barlow Condensed"/>
                <a:sym typeface="Barlow Condensed"/>
              </a:rPr>
              <a:t>Ưu điểm:</a:t>
            </a:r>
          </a:p>
          <a:p>
            <a:pPr algn="just">
              <a:lnSpc>
                <a:spcPts val="2640"/>
              </a:lnSpc>
            </a:pPr>
            <a:r>
              <a:rPr lang="en-US" sz="2218">
                <a:solidFill>
                  <a:srgbClr val="000000"/>
                </a:solidFill>
                <a:latin typeface="Barlow Condensed"/>
                <a:ea typeface="Barlow Condensed"/>
                <a:cs typeface="Barlow Condensed"/>
                <a:sym typeface="Barlow Condensed"/>
              </a:rPr>
              <a:t>-Dễ triển khai, chi phí thấp.</a:t>
            </a:r>
          </a:p>
          <a:p>
            <a:pPr algn="just">
              <a:lnSpc>
                <a:spcPts val="2640"/>
              </a:lnSpc>
            </a:pPr>
            <a:r>
              <a:rPr lang="en-US" sz="2218">
                <a:solidFill>
                  <a:srgbClr val="000000"/>
                </a:solidFill>
                <a:latin typeface="Barlow Condensed"/>
                <a:ea typeface="Barlow Condensed"/>
                <a:cs typeface="Barlow Condensed"/>
                <a:sym typeface="Barlow Condensed"/>
              </a:rPr>
              <a:t>-Bảo mật cao nhờ mã hóa dữ liệu.</a:t>
            </a:r>
          </a:p>
          <a:p>
            <a:pPr algn="just">
              <a:lnSpc>
                <a:spcPts val="2640"/>
              </a:lnSpc>
            </a:pPr>
            <a:r>
              <a:rPr lang="en-US" sz="2218">
                <a:solidFill>
                  <a:srgbClr val="000000"/>
                </a:solidFill>
                <a:latin typeface="Barlow Condensed"/>
                <a:ea typeface="Barlow Condensed"/>
                <a:cs typeface="Barlow Condensed"/>
                <a:sym typeface="Barlow Condensed"/>
              </a:rPr>
              <a:t>Nhược điểm:Phụ thuộc vào tốc độ kết nối Internet.</a:t>
            </a:r>
          </a:p>
        </p:txBody>
      </p:sp>
      <p:sp>
        <p:nvSpPr>
          <p:cNvPr id="24" name="TextBox 24"/>
          <p:cNvSpPr txBox="1"/>
          <p:nvPr/>
        </p:nvSpPr>
        <p:spPr>
          <a:xfrm>
            <a:off x="9285091" y="4121800"/>
            <a:ext cx="7269024" cy="317790"/>
          </a:xfrm>
          <a:prstGeom prst="rect">
            <a:avLst/>
          </a:prstGeom>
        </p:spPr>
        <p:txBody>
          <a:bodyPr lIns="0" tIns="0" rIns="0" bIns="0" rtlCol="0" anchor="t">
            <a:spAutoFit/>
          </a:bodyPr>
          <a:lstStyle/>
          <a:p>
            <a:pPr algn="l">
              <a:lnSpc>
                <a:spcPts val="2341"/>
              </a:lnSpc>
            </a:pPr>
            <a:r>
              <a:rPr lang="en-US" sz="2413" b="1">
                <a:solidFill>
                  <a:srgbClr val="FFFFFF"/>
                </a:solidFill>
                <a:latin typeface="Barlow Bold"/>
                <a:ea typeface="Barlow Bold"/>
                <a:cs typeface="Barlow Bold"/>
                <a:sym typeface="Barlow Bold"/>
              </a:rPr>
              <a:t> VPN Intranet và Extranet</a:t>
            </a:r>
          </a:p>
        </p:txBody>
      </p:sp>
      <p:sp>
        <p:nvSpPr>
          <p:cNvPr id="25" name="TextBox 25"/>
          <p:cNvSpPr txBox="1"/>
          <p:nvPr/>
        </p:nvSpPr>
        <p:spPr>
          <a:xfrm>
            <a:off x="8142616" y="317882"/>
            <a:ext cx="619822" cy="693697"/>
          </a:xfrm>
          <a:prstGeom prst="rect">
            <a:avLst/>
          </a:prstGeom>
        </p:spPr>
        <p:txBody>
          <a:bodyPr lIns="0" tIns="0" rIns="0" bIns="0" rtlCol="0" anchor="t">
            <a:spAutoFit/>
          </a:bodyPr>
          <a:lstStyle/>
          <a:p>
            <a:pPr algn="ctr">
              <a:lnSpc>
                <a:spcPts val="5115"/>
              </a:lnSpc>
            </a:pPr>
            <a:r>
              <a:rPr lang="en-US" sz="5273" b="1">
                <a:solidFill>
                  <a:srgbClr val="000000"/>
                </a:solidFill>
                <a:latin typeface="Barlow Bold"/>
                <a:ea typeface="Barlow Bold"/>
                <a:cs typeface="Barlow Bold"/>
                <a:sym typeface="Barlow Bold"/>
              </a:rPr>
              <a:t>1</a:t>
            </a:r>
          </a:p>
        </p:txBody>
      </p:sp>
      <p:sp>
        <p:nvSpPr>
          <p:cNvPr id="26" name="TextBox 26"/>
          <p:cNvSpPr txBox="1"/>
          <p:nvPr/>
        </p:nvSpPr>
        <p:spPr>
          <a:xfrm>
            <a:off x="8133112" y="3962421"/>
            <a:ext cx="619822" cy="693697"/>
          </a:xfrm>
          <a:prstGeom prst="rect">
            <a:avLst/>
          </a:prstGeom>
        </p:spPr>
        <p:txBody>
          <a:bodyPr lIns="0" tIns="0" rIns="0" bIns="0" rtlCol="0" anchor="t">
            <a:spAutoFit/>
          </a:bodyPr>
          <a:lstStyle/>
          <a:p>
            <a:pPr algn="ctr">
              <a:lnSpc>
                <a:spcPts val="5115"/>
              </a:lnSpc>
            </a:pPr>
            <a:r>
              <a:rPr lang="en-US" sz="5273" b="1">
                <a:solidFill>
                  <a:srgbClr val="000000"/>
                </a:solidFill>
                <a:latin typeface="Barlow Bold"/>
                <a:ea typeface="Barlow Bold"/>
                <a:cs typeface="Barlow Bold"/>
                <a:sym typeface="Barlow Bold"/>
              </a:rPr>
              <a:t>2</a:t>
            </a:r>
          </a:p>
        </p:txBody>
      </p:sp>
      <p:sp>
        <p:nvSpPr>
          <p:cNvPr id="27" name="TextBox 27"/>
          <p:cNvSpPr txBox="1"/>
          <p:nvPr/>
        </p:nvSpPr>
        <p:spPr>
          <a:xfrm>
            <a:off x="9285091" y="7536836"/>
            <a:ext cx="7269024" cy="317790"/>
          </a:xfrm>
          <a:prstGeom prst="rect">
            <a:avLst/>
          </a:prstGeom>
        </p:spPr>
        <p:txBody>
          <a:bodyPr lIns="0" tIns="0" rIns="0" bIns="0" rtlCol="0" anchor="t">
            <a:spAutoFit/>
          </a:bodyPr>
          <a:lstStyle/>
          <a:p>
            <a:pPr algn="l">
              <a:lnSpc>
                <a:spcPts val="2341"/>
              </a:lnSpc>
            </a:pPr>
            <a:r>
              <a:rPr lang="en-US" sz="2413" b="1">
                <a:solidFill>
                  <a:srgbClr val="FFFFFF"/>
                </a:solidFill>
                <a:latin typeface="Barlow Bold"/>
                <a:ea typeface="Barlow Bold"/>
                <a:cs typeface="Barlow Bold"/>
                <a:sym typeface="Barlow Bold"/>
              </a:rPr>
              <a:t>VPN Intranet và Extranet</a:t>
            </a:r>
          </a:p>
        </p:txBody>
      </p:sp>
      <p:sp>
        <p:nvSpPr>
          <p:cNvPr id="28" name="TextBox 28"/>
          <p:cNvSpPr txBox="1"/>
          <p:nvPr/>
        </p:nvSpPr>
        <p:spPr>
          <a:xfrm>
            <a:off x="9216411" y="8278305"/>
            <a:ext cx="8446795" cy="2336443"/>
          </a:xfrm>
          <a:prstGeom prst="rect">
            <a:avLst/>
          </a:prstGeom>
        </p:spPr>
        <p:txBody>
          <a:bodyPr lIns="0" tIns="0" rIns="0" bIns="0" rtlCol="0" anchor="t">
            <a:spAutoFit/>
          </a:bodyPr>
          <a:lstStyle/>
          <a:p>
            <a:pPr algn="just">
              <a:lnSpc>
                <a:spcPts val="2640"/>
              </a:lnSpc>
            </a:pPr>
            <a:r>
              <a:rPr lang="en-US" sz="2218">
                <a:solidFill>
                  <a:srgbClr val="000000"/>
                </a:solidFill>
                <a:latin typeface="Barlow Condensed"/>
                <a:ea typeface="Barlow Condensed"/>
                <a:cs typeface="Barlow Condensed"/>
                <a:sym typeface="Barlow Condensed"/>
              </a:rPr>
              <a:t>1.    Intranet VPN:</a:t>
            </a:r>
          </a:p>
          <a:p>
            <a:pPr algn="just">
              <a:lnSpc>
                <a:spcPts val="2640"/>
              </a:lnSpc>
            </a:pPr>
            <a:r>
              <a:rPr lang="en-US" sz="2218">
                <a:solidFill>
                  <a:srgbClr val="000000"/>
                </a:solidFill>
                <a:latin typeface="Barlow Condensed"/>
                <a:ea typeface="Barlow Condensed"/>
                <a:cs typeface="Barlow Condensed"/>
                <a:sym typeface="Barlow Condensed"/>
              </a:rPr>
              <a:t>-Kết nối giữa các văn phòng nội bộ của cùng một tổ chức.</a:t>
            </a:r>
          </a:p>
          <a:p>
            <a:pPr algn="just">
              <a:lnSpc>
                <a:spcPts val="2640"/>
              </a:lnSpc>
            </a:pPr>
            <a:r>
              <a:rPr lang="en-US" sz="2218">
                <a:solidFill>
                  <a:srgbClr val="000000"/>
                </a:solidFill>
                <a:latin typeface="Barlow Condensed"/>
                <a:ea typeface="Barlow Condensed"/>
                <a:cs typeface="Barlow Condensed"/>
                <a:sym typeface="Barlow Condensed"/>
              </a:rPr>
              <a:t>-Bảo mật và dễ quản lý.</a:t>
            </a:r>
          </a:p>
          <a:p>
            <a:pPr algn="just">
              <a:lnSpc>
                <a:spcPts val="2640"/>
              </a:lnSpc>
            </a:pPr>
            <a:r>
              <a:rPr lang="en-US" sz="2218">
                <a:solidFill>
                  <a:srgbClr val="000000"/>
                </a:solidFill>
                <a:latin typeface="Barlow Condensed"/>
                <a:ea typeface="Barlow Condensed"/>
                <a:cs typeface="Barlow Condensed"/>
                <a:sym typeface="Barlow Condensed"/>
              </a:rPr>
              <a:t>2.    Extranet VPN:</a:t>
            </a:r>
          </a:p>
          <a:p>
            <a:pPr algn="just">
              <a:lnSpc>
                <a:spcPts val="2640"/>
              </a:lnSpc>
            </a:pPr>
            <a:r>
              <a:rPr lang="en-US" sz="2218">
                <a:solidFill>
                  <a:srgbClr val="000000"/>
                </a:solidFill>
                <a:latin typeface="Barlow Condensed"/>
                <a:ea typeface="Barlow Condensed"/>
                <a:cs typeface="Barlow Condensed"/>
                <a:sym typeface="Barlow Condensed"/>
              </a:rPr>
              <a:t>-Kết nối giữa tổ chức với đối tác, khách hàng.</a:t>
            </a:r>
          </a:p>
          <a:p>
            <a:pPr algn="just">
              <a:lnSpc>
                <a:spcPts val="2640"/>
              </a:lnSpc>
            </a:pPr>
            <a:r>
              <a:rPr lang="en-US" sz="2218">
                <a:solidFill>
                  <a:srgbClr val="000000"/>
                </a:solidFill>
                <a:latin typeface="Barlow Condensed"/>
                <a:ea typeface="Barlow Condensed"/>
                <a:cs typeface="Barlow Condensed"/>
                <a:sym typeface="Barlow Condensed"/>
              </a:rPr>
              <a:t>-Bảo mật giao tiếp trong khi vẫn duy trì sự tách biệt.</a:t>
            </a:r>
          </a:p>
          <a:p>
            <a:pPr algn="just">
              <a:lnSpc>
                <a:spcPts val="2640"/>
              </a:lnSpc>
            </a:pPr>
            <a:endParaRPr lang="en-US" sz="2218">
              <a:solidFill>
                <a:srgbClr val="000000"/>
              </a:solidFill>
              <a:latin typeface="Barlow Condensed"/>
              <a:ea typeface="Barlow Condensed"/>
              <a:cs typeface="Barlow Condensed"/>
              <a:sym typeface="Barlow Condensed"/>
            </a:endParaRPr>
          </a:p>
        </p:txBody>
      </p:sp>
      <p:sp>
        <p:nvSpPr>
          <p:cNvPr id="29" name="TextBox 29"/>
          <p:cNvSpPr txBox="1"/>
          <p:nvPr/>
        </p:nvSpPr>
        <p:spPr>
          <a:xfrm>
            <a:off x="8133112" y="7377458"/>
            <a:ext cx="619822" cy="693697"/>
          </a:xfrm>
          <a:prstGeom prst="rect">
            <a:avLst/>
          </a:prstGeom>
        </p:spPr>
        <p:txBody>
          <a:bodyPr lIns="0" tIns="0" rIns="0" bIns="0" rtlCol="0" anchor="t">
            <a:spAutoFit/>
          </a:bodyPr>
          <a:lstStyle/>
          <a:p>
            <a:pPr algn="ctr">
              <a:lnSpc>
                <a:spcPts val="5115"/>
              </a:lnSpc>
            </a:pPr>
            <a:r>
              <a:rPr lang="en-US" sz="5273" b="1">
                <a:solidFill>
                  <a:srgbClr val="000000"/>
                </a:solidFill>
                <a:latin typeface="Barlow Bold"/>
                <a:ea typeface="Barlow Bold"/>
                <a:cs typeface="Barlow Bold"/>
                <a:sym typeface="Barlow Bold"/>
              </a:rPr>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01374" y="3568494"/>
            <a:ext cx="1601749" cy="5175155"/>
            <a:chOff x="0" y="0"/>
            <a:chExt cx="510096" cy="1648088"/>
          </a:xfrm>
        </p:grpSpPr>
        <p:sp>
          <p:nvSpPr>
            <p:cNvPr id="3" name="Freeform 3"/>
            <p:cNvSpPr/>
            <p:nvPr/>
          </p:nvSpPr>
          <p:spPr>
            <a:xfrm>
              <a:off x="0" y="0"/>
              <a:ext cx="510096" cy="1648089"/>
            </a:xfrm>
            <a:custGeom>
              <a:avLst/>
              <a:gdLst/>
              <a:ahLst/>
              <a:cxnLst/>
              <a:rect l="l" t="t" r="r" b="b"/>
              <a:pathLst>
                <a:path w="510096" h="1648089">
                  <a:moveTo>
                    <a:pt x="170124" y="19070"/>
                  </a:moveTo>
                  <a:cubicBezTo>
                    <a:pt x="196191" y="7556"/>
                    <a:pt x="226006" y="0"/>
                    <a:pt x="255185" y="0"/>
                  </a:cubicBezTo>
                  <a:cubicBezTo>
                    <a:pt x="284366" y="0"/>
                    <a:pt x="312444" y="6476"/>
                    <a:pt x="338320" y="17990"/>
                  </a:cubicBezTo>
                  <a:cubicBezTo>
                    <a:pt x="338871" y="18350"/>
                    <a:pt x="339422" y="18350"/>
                    <a:pt x="339972" y="18710"/>
                  </a:cubicBezTo>
                  <a:cubicBezTo>
                    <a:pt x="437146" y="64765"/>
                    <a:pt x="508719" y="186379"/>
                    <a:pt x="510096" y="347056"/>
                  </a:cubicBezTo>
                  <a:lnTo>
                    <a:pt x="510096" y="1648089"/>
                  </a:lnTo>
                  <a:lnTo>
                    <a:pt x="0" y="1648089"/>
                  </a:lnTo>
                  <a:lnTo>
                    <a:pt x="0" y="348022"/>
                  </a:lnTo>
                  <a:cubicBezTo>
                    <a:pt x="1376" y="185660"/>
                    <a:pt x="71848" y="64045"/>
                    <a:pt x="170124" y="19070"/>
                  </a:cubicBezTo>
                  <a:close/>
                </a:path>
              </a:pathLst>
            </a:custGeom>
            <a:solidFill>
              <a:srgbClr val="00388F"/>
            </a:solidFill>
          </p:spPr>
        </p:sp>
        <p:sp>
          <p:nvSpPr>
            <p:cNvPr id="4" name="TextBox 4"/>
            <p:cNvSpPr txBox="1"/>
            <p:nvPr/>
          </p:nvSpPr>
          <p:spPr>
            <a:xfrm>
              <a:off x="0" y="88900"/>
              <a:ext cx="510096" cy="1559188"/>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6489926" y="5355197"/>
            <a:ext cx="5418753" cy="1601749"/>
            <a:chOff x="0" y="0"/>
            <a:chExt cx="1725665" cy="510096"/>
          </a:xfrm>
        </p:grpSpPr>
        <p:sp>
          <p:nvSpPr>
            <p:cNvPr id="6" name="Freeform 6"/>
            <p:cNvSpPr/>
            <p:nvPr/>
          </p:nvSpPr>
          <p:spPr>
            <a:xfrm>
              <a:off x="0" y="0"/>
              <a:ext cx="1725665" cy="510096"/>
            </a:xfrm>
            <a:custGeom>
              <a:avLst/>
              <a:gdLst/>
              <a:ahLst/>
              <a:cxnLst/>
              <a:rect l="l" t="t" r="r" b="b"/>
              <a:pathLst>
                <a:path w="1725665" h="510096">
                  <a:moveTo>
                    <a:pt x="0" y="0"/>
                  </a:moveTo>
                  <a:lnTo>
                    <a:pt x="1725665" y="0"/>
                  </a:lnTo>
                  <a:lnTo>
                    <a:pt x="1725665" y="510096"/>
                  </a:lnTo>
                  <a:lnTo>
                    <a:pt x="0" y="510096"/>
                  </a:lnTo>
                  <a:close/>
                </a:path>
              </a:pathLst>
            </a:custGeom>
            <a:solidFill>
              <a:srgbClr val="00388F"/>
            </a:solidFill>
          </p:spPr>
        </p:sp>
        <p:sp>
          <p:nvSpPr>
            <p:cNvPr id="7" name="TextBox 7"/>
            <p:cNvSpPr txBox="1"/>
            <p:nvPr/>
          </p:nvSpPr>
          <p:spPr>
            <a:xfrm>
              <a:off x="0" y="-38100"/>
              <a:ext cx="1725665" cy="548196"/>
            </a:xfrm>
            <a:prstGeom prst="rect">
              <a:avLst/>
            </a:prstGeom>
          </p:spPr>
          <p:txBody>
            <a:bodyPr lIns="50800" tIns="50800" rIns="50800" bIns="50800" rtlCol="0" anchor="ctr"/>
            <a:lstStyle/>
            <a:p>
              <a:pPr algn="ctr">
                <a:lnSpc>
                  <a:spcPts val="2967"/>
                </a:lnSpc>
              </a:pPr>
              <a:endParaRPr/>
            </a:p>
          </p:txBody>
        </p:sp>
      </p:grpSp>
      <p:grpSp>
        <p:nvGrpSpPr>
          <p:cNvPr id="8" name="Group 8"/>
          <p:cNvGrpSpPr/>
          <p:nvPr/>
        </p:nvGrpSpPr>
        <p:grpSpPr>
          <a:xfrm rot="5400000">
            <a:off x="14495482" y="3557312"/>
            <a:ext cx="1601749" cy="5175155"/>
            <a:chOff x="0" y="0"/>
            <a:chExt cx="510096" cy="1648088"/>
          </a:xfrm>
        </p:grpSpPr>
        <p:sp>
          <p:nvSpPr>
            <p:cNvPr id="9" name="Freeform 9"/>
            <p:cNvSpPr/>
            <p:nvPr/>
          </p:nvSpPr>
          <p:spPr>
            <a:xfrm>
              <a:off x="0" y="0"/>
              <a:ext cx="510096" cy="1648089"/>
            </a:xfrm>
            <a:custGeom>
              <a:avLst/>
              <a:gdLst/>
              <a:ahLst/>
              <a:cxnLst/>
              <a:rect l="l" t="t" r="r" b="b"/>
              <a:pathLst>
                <a:path w="510096" h="1648089">
                  <a:moveTo>
                    <a:pt x="170124" y="19070"/>
                  </a:moveTo>
                  <a:cubicBezTo>
                    <a:pt x="196191" y="7556"/>
                    <a:pt x="226006" y="0"/>
                    <a:pt x="255185" y="0"/>
                  </a:cubicBezTo>
                  <a:cubicBezTo>
                    <a:pt x="284366" y="0"/>
                    <a:pt x="312444" y="6476"/>
                    <a:pt x="338320" y="17990"/>
                  </a:cubicBezTo>
                  <a:cubicBezTo>
                    <a:pt x="338871" y="18350"/>
                    <a:pt x="339422" y="18350"/>
                    <a:pt x="339972" y="18710"/>
                  </a:cubicBezTo>
                  <a:cubicBezTo>
                    <a:pt x="437146" y="64765"/>
                    <a:pt x="508719" y="186379"/>
                    <a:pt x="510096" y="347056"/>
                  </a:cubicBezTo>
                  <a:lnTo>
                    <a:pt x="510096" y="1648089"/>
                  </a:lnTo>
                  <a:lnTo>
                    <a:pt x="0" y="1648089"/>
                  </a:lnTo>
                  <a:lnTo>
                    <a:pt x="0" y="348022"/>
                  </a:lnTo>
                  <a:cubicBezTo>
                    <a:pt x="1376" y="185660"/>
                    <a:pt x="71848" y="64045"/>
                    <a:pt x="170124" y="19070"/>
                  </a:cubicBezTo>
                  <a:close/>
                </a:path>
              </a:pathLst>
            </a:custGeom>
            <a:solidFill>
              <a:srgbClr val="00388F"/>
            </a:solidFill>
          </p:spPr>
        </p:sp>
        <p:sp>
          <p:nvSpPr>
            <p:cNvPr id="10" name="TextBox 10"/>
            <p:cNvSpPr txBox="1"/>
            <p:nvPr/>
          </p:nvSpPr>
          <p:spPr>
            <a:xfrm>
              <a:off x="0" y="88900"/>
              <a:ext cx="510096" cy="1559188"/>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15388726" y="184911"/>
            <a:ext cx="2899274" cy="2692700"/>
          </a:xfrm>
          <a:custGeom>
            <a:avLst/>
            <a:gdLst/>
            <a:ahLst/>
            <a:cxnLst/>
            <a:rect l="l" t="t" r="r" b="b"/>
            <a:pathLst>
              <a:path w="2899274" h="2692700">
                <a:moveTo>
                  <a:pt x="0" y="0"/>
                </a:moveTo>
                <a:lnTo>
                  <a:pt x="2899274" y="0"/>
                </a:lnTo>
                <a:lnTo>
                  <a:pt x="2899274" y="2692700"/>
                </a:lnTo>
                <a:lnTo>
                  <a:pt x="0" y="269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48764" y="261111"/>
            <a:ext cx="8425069" cy="696486"/>
          </a:xfrm>
          <a:prstGeom prst="rect">
            <a:avLst/>
          </a:prstGeom>
        </p:spPr>
        <p:txBody>
          <a:bodyPr lIns="0" tIns="0" rIns="0" bIns="0" rtlCol="0" anchor="t">
            <a:spAutoFit/>
          </a:bodyPr>
          <a:lstStyle/>
          <a:p>
            <a:pPr algn="l">
              <a:lnSpc>
                <a:spcPts val="5249"/>
              </a:lnSpc>
            </a:pPr>
            <a:r>
              <a:rPr lang="en-US" sz="5096" b="1">
                <a:solidFill>
                  <a:srgbClr val="00255F"/>
                </a:solidFill>
                <a:latin typeface="Barlow Condensed Bold"/>
                <a:ea typeface="Barlow Condensed Bold"/>
                <a:cs typeface="Barlow Condensed Bold"/>
                <a:sym typeface="Barlow Condensed Bold"/>
              </a:rPr>
              <a:t>Các thách thức và hạn chế của VPN</a:t>
            </a:r>
          </a:p>
        </p:txBody>
      </p:sp>
      <p:sp>
        <p:nvSpPr>
          <p:cNvPr id="13" name="TextBox 13"/>
          <p:cNvSpPr txBox="1"/>
          <p:nvPr/>
        </p:nvSpPr>
        <p:spPr>
          <a:xfrm>
            <a:off x="1087498" y="5776320"/>
            <a:ext cx="4029502" cy="397552"/>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VPN và bảo mật mạng</a:t>
            </a:r>
          </a:p>
        </p:txBody>
      </p:sp>
      <p:sp>
        <p:nvSpPr>
          <p:cNvPr id="14" name="TextBox 14"/>
          <p:cNvSpPr txBox="1"/>
          <p:nvPr/>
        </p:nvSpPr>
        <p:spPr>
          <a:xfrm>
            <a:off x="13280283" y="5765139"/>
            <a:ext cx="4029502" cy="788077"/>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Ứng dụng AI và tự động hóa</a:t>
            </a:r>
          </a:p>
        </p:txBody>
      </p:sp>
      <p:sp>
        <p:nvSpPr>
          <p:cNvPr id="15" name="TextBox 15"/>
          <p:cNvSpPr txBox="1"/>
          <p:nvPr/>
        </p:nvSpPr>
        <p:spPr>
          <a:xfrm>
            <a:off x="6712728" y="5776320"/>
            <a:ext cx="4973442" cy="788077"/>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Sự thay thế bởi các công nghệ mới</a:t>
            </a:r>
          </a:p>
        </p:txBody>
      </p:sp>
      <p:sp>
        <p:nvSpPr>
          <p:cNvPr id="16" name="TextBox 16"/>
          <p:cNvSpPr txBox="1"/>
          <p:nvPr/>
        </p:nvSpPr>
        <p:spPr>
          <a:xfrm>
            <a:off x="404066" y="7528446"/>
            <a:ext cx="5361123" cy="1295833"/>
          </a:xfrm>
          <a:prstGeom prst="rect">
            <a:avLst/>
          </a:prstGeom>
        </p:spPr>
        <p:txBody>
          <a:bodyPr lIns="0" tIns="0" rIns="0" bIns="0" rtlCol="0" anchor="t">
            <a:spAutoFit/>
          </a:bodyPr>
          <a:lstStyle/>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Tiếp tục đóng vai trò quan trọng trong việc bảo vệ dữ liệu cá nhân và doanh nghiệp.</a:t>
            </a:r>
          </a:p>
          <a:p>
            <a:pPr algn="l">
              <a:lnSpc>
                <a:spcPts val="3493"/>
              </a:lnSpc>
            </a:pPr>
            <a:endParaRPr lang="en-US" sz="2495">
              <a:solidFill>
                <a:srgbClr val="000000"/>
              </a:solidFill>
              <a:latin typeface="Barlow Condensed"/>
              <a:ea typeface="Barlow Condensed"/>
              <a:cs typeface="Barlow Condensed"/>
              <a:sym typeface="Barlow Condensed"/>
            </a:endParaRPr>
          </a:p>
        </p:txBody>
      </p:sp>
      <p:sp>
        <p:nvSpPr>
          <p:cNvPr id="17" name="TextBox 17"/>
          <p:cNvSpPr txBox="1"/>
          <p:nvPr/>
        </p:nvSpPr>
        <p:spPr>
          <a:xfrm>
            <a:off x="6401191" y="7528446"/>
            <a:ext cx="5621740" cy="1729854"/>
          </a:xfrm>
          <a:prstGeom prst="rect">
            <a:avLst/>
          </a:prstGeom>
        </p:spPr>
        <p:txBody>
          <a:bodyPr lIns="0" tIns="0" rIns="0" bIns="0" rtlCol="0" anchor="t">
            <a:spAutoFit/>
          </a:bodyPr>
          <a:lstStyle/>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Xuất hiện các công nghệ như ZTNA (Zero Trust Network Access), có thể thay thế một phần vai trò của VPN.</a:t>
            </a:r>
          </a:p>
          <a:p>
            <a:pPr algn="just">
              <a:lnSpc>
                <a:spcPts val="3493"/>
              </a:lnSpc>
            </a:pPr>
            <a:endParaRPr lang="en-US" sz="2495">
              <a:solidFill>
                <a:srgbClr val="000000"/>
              </a:solidFill>
              <a:latin typeface="Barlow Condensed"/>
              <a:ea typeface="Barlow Condensed"/>
              <a:cs typeface="Barlow Condensed"/>
              <a:sym typeface="Barlow Condensed"/>
            </a:endParaRPr>
          </a:p>
        </p:txBody>
      </p:sp>
      <p:sp>
        <p:nvSpPr>
          <p:cNvPr id="18" name="TextBox 18"/>
          <p:cNvSpPr txBox="1"/>
          <p:nvPr/>
        </p:nvSpPr>
        <p:spPr>
          <a:xfrm>
            <a:off x="12661106" y="7528446"/>
            <a:ext cx="5222828" cy="1295782"/>
          </a:xfrm>
          <a:prstGeom prst="rect">
            <a:avLst/>
          </a:prstGeom>
        </p:spPr>
        <p:txBody>
          <a:bodyPr lIns="0" tIns="0" rIns="0" bIns="0" rtlCol="0" anchor="t">
            <a:spAutoFit/>
          </a:bodyPr>
          <a:lstStyle/>
          <a:p>
            <a:pPr marL="539169" lvl="1" indent="-269584" algn="just">
              <a:lnSpc>
                <a:spcPts val="3496"/>
              </a:lnSpc>
              <a:buFont typeface="Arial"/>
              <a:buChar char="•"/>
            </a:pPr>
            <a:r>
              <a:rPr lang="en-US" sz="2497">
                <a:solidFill>
                  <a:srgbClr val="000000"/>
                </a:solidFill>
                <a:latin typeface="Barlow Condensed"/>
                <a:ea typeface="Barlow Condensed"/>
                <a:cs typeface="Barlow Condensed"/>
                <a:sym typeface="Barlow Condensed"/>
              </a:rPr>
              <a:t>Giúp cải thiện hiệu suất và tăng khả năng phát hiện các mối đe dọa.</a:t>
            </a:r>
          </a:p>
          <a:p>
            <a:pPr algn="just">
              <a:lnSpc>
                <a:spcPts val="3496"/>
              </a:lnSpc>
            </a:pPr>
            <a:endParaRPr lang="en-US" sz="2497">
              <a:solidFill>
                <a:srgbClr val="000000"/>
              </a:solidFill>
              <a:latin typeface="Barlow Condensed"/>
              <a:ea typeface="Barlow Condensed"/>
              <a:cs typeface="Barlow Condensed"/>
              <a:sym typeface="Barlow Condensed"/>
            </a:endParaRPr>
          </a:p>
        </p:txBody>
      </p:sp>
      <p:sp>
        <p:nvSpPr>
          <p:cNvPr id="19" name="TextBox 19"/>
          <p:cNvSpPr txBox="1"/>
          <p:nvPr/>
        </p:nvSpPr>
        <p:spPr>
          <a:xfrm>
            <a:off x="2810030" y="1578886"/>
            <a:ext cx="11927606" cy="2297160"/>
          </a:xfrm>
          <a:prstGeom prst="rect">
            <a:avLst/>
          </a:prstGeom>
        </p:spPr>
        <p:txBody>
          <a:bodyPr lIns="0" tIns="0" rIns="0" bIns="0" rtlCol="0" anchor="t">
            <a:spAutoFit/>
          </a:bodyPr>
          <a:lstStyle/>
          <a:p>
            <a:pPr algn="l">
              <a:lnSpc>
                <a:spcPts val="3578"/>
              </a:lnSpc>
            </a:pPr>
            <a:r>
              <a:rPr lang="en-US" sz="3474">
                <a:solidFill>
                  <a:srgbClr val="00255F"/>
                </a:solidFill>
                <a:latin typeface="Barlow Condensed"/>
                <a:ea typeface="Barlow Condensed"/>
                <a:cs typeface="Barlow Condensed"/>
                <a:sym typeface="Barlow Condensed"/>
              </a:rPr>
              <a:t>Hiệu suất:Tốc độ truyền dữ liệu có thể giảm do mã hóa và giải mã.</a:t>
            </a:r>
          </a:p>
          <a:p>
            <a:pPr algn="l">
              <a:lnSpc>
                <a:spcPts val="3578"/>
              </a:lnSpc>
            </a:pPr>
            <a:r>
              <a:rPr lang="en-US" sz="3474">
                <a:solidFill>
                  <a:srgbClr val="00255F"/>
                </a:solidFill>
                <a:latin typeface="Barlow Condensed"/>
                <a:ea typeface="Barlow Condensed"/>
                <a:cs typeface="Barlow Condensed"/>
                <a:sym typeface="Barlow Condensed"/>
              </a:rPr>
              <a:t>Độ tin cậy:Chất lượng kết nối phụ thuộc vào đường truyền Internet.</a:t>
            </a:r>
          </a:p>
          <a:p>
            <a:pPr algn="l">
              <a:lnSpc>
                <a:spcPts val="3578"/>
              </a:lnSpc>
            </a:pPr>
            <a:r>
              <a:rPr lang="en-US" sz="3474">
                <a:solidFill>
                  <a:srgbClr val="00255F"/>
                </a:solidFill>
                <a:latin typeface="Barlow Condensed"/>
                <a:ea typeface="Barlow Condensed"/>
                <a:cs typeface="Barlow Condensed"/>
                <a:sym typeface="Barlow Condensed"/>
              </a:rPr>
              <a:t>Quản lý:Yêu cầu kỹ thuật cao để thiết lập và duy trì.</a:t>
            </a:r>
          </a:p>
          <a:p>
            <a:pPr algn="l">
              <a:lnSpc>
                <a:spcPts val="3578"/>
              </a:lnSpc>
            </a:pPr>
            <a:r>
              <a:rPr lang="en-US" sz="3474">
                <a:solidFill>
                  <a:srgbClr val="00255F"/>
                </a:solidFill>
                <a:latin typeface="Barlow Condensed"/>
                <a:ea typeface="Barlow Condensed"/>
                <a:cs typeface="Barlow Condensed"/>
                <a:sym typeface="Barlow Condensed"/>
              </a:rPr>
              <a:t>Chi phí:Các tổ chức lớn cần đầu tư thiết bị và phần mềm chuyên dụng.</a:t>
            </a:r>
          </a:p>
          <a:p>
            <a:pPr algn="l">
              <a:lnSpc>
                <a:spcPts val="3578"/>
              </a:lnSpc>
            </a:pPr>
            <a:endParaRPr lang="en-US" sz="3474">
              <a:solidFill>
                <a:srgbClr val="00255F"/>
              </a:solidFill>
              <a:latin typeface="Barlow Condensed"/>
              <a:ea typeface="Barlow Condensed"/>
              <a:cs typeface="Barlow Condensed"/>
              <a:sym typeface="Barlow Condensed"/>
            </a:endParaRPr>
          </a:p>
        </p:txBody>
      </p:sp>
      <p:sp>
        <p:nvSpPr>
          <p:cNvPr id="20" name="TextBox 20"/>
          <p:cNvSpPr txBox="1"/>
          <p:nvPr/>
        </p:nvSpPr>
        <p:spPr>
          <a:xfrm>
            <a:off x="404066" y="4452623"/>
            <a:ext cx="4188446" cy="642740"/>
          </a:xfrm>
          <a:prstGeom prst="rect">
            <a:avLst/>
          </a:prstGeom>
        </p:spPr>
        <p:txBody>
          <a:bodyPr lIns="0" tIns="0" rIns="0" bIns="0" rtlCol="0" anchor="t">
            <a:spAutoFit/>
          </a:bodyPr>
          <a:lstStyle/>
          <a:p>
            <a:pPr algn="l">
              <a:lnSpc>
                <a:spcPts val="4819"/>
              </a:lnSpc>
            </a:pPr>
            <a:r>
              <a:rPr lang="en-US" sz="4678" b="1">
                <a:solidFill>
                  <a:srgbClr val="00255F"/>
                </a:solidFill>
                <a:latin typeface="Barlow Condensed Bold"/>
                <a:ea typeface="Barlow Condensed Bold"/>
                <a:cs typeface="Barlow Condensed Bold"/>
                <a:sym typeface="Barlow Condensed Bold"/>
              </a:rPr>
              <a:t>Tương lai của VPN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2959" y="391608"/>
            <a:ext cx="8443318" cy="84433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3327C">
                    <a:alpha val="100000"/>
                  </a:srgbClr>
                </a:gs>
                <a:gs pos="100000">
                  <a:srgbClr val="002E76">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sp>
        <p:nvSpPr>
          <p:cNvPr id="5" name="Freeform 5"/>
          <p:cNvSpPr/>
          <p:nvPr/>
        </p:nvSpPr>
        <p:spPr>
          <a:xfrm>
            <a:off x="-2376741" y="961337"/>
            <a:ext cx="6810882" cy="7235996"/>
          </a:xfrm>
          <a:custGeom>
            <a:avLst/>
            <a:gdLst/>
            <a:ahLst/>
            <a:cxnLst/>
            <a:rect l="l" t="t" r="r" b="b"/>
            <a:pathLst>
              <a:path w="6810882" h="7235996">
                <a:moveTo>
                  <a:pt x="0" y="0"/>
                </a:moveTo>
                <a:lnTo>
                  <a:pt x="6810882" y="0"/>
                </a:lnTo>
                <a:lnTo>
                  <a:pt x="6810882" y="7235997"/>
                </a:lnTo>
                <a:lnTo>
                  <a:pt x="0" y="7235997"/>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120273" y="1761660"/>
            <a:ext cx="5635351" cy="56353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screen">
                <a:extLst>
                  <a:ext uri="{28A0092B-C50C-407E-A947-70E740481C1C}">
                    <a14:useLocalDpi xmlns:a14="http://schemas.microsoft.com/office/drawing/2010/main"/>
                  </a:ext>
                </a:extLst>
              </a:blip>
              <a:stretch>
                <a:fillRect/>
              </a:stretch>
            </a:blipFill>
          </p:spPr>
        </p:sp>
      </p:grpSp>
      <p:grpSp>
        <p:nvGrpSpPr>
          <p:cNvPr id="8" name="Group 8"/>
          <p:cNvGrpSpPr/>
          <p:nvPr/>
        </p:nvGrpSpPr>
        <p:grpSpPr>
          <a:xfrm>
            <a:off x="8415598" y="1723679"/>
            <a:ext cx="7919858" cy="1023253"/>
            <a:chOff x="0" y="0"/>
            <a:chExt cx="1630595" cy="210674"/>
          </a:xfrm>
        </p:grpSpPr>
        <p:sp>
          <p:nvSpPr>
            <p:cNvPr id="9" name="Freeform 9"/>
            <p:cNvSpPr/>
            <p:nvPr/>
          </p:nvSpPr>
          <p:spPr>
            <a:xfrm>
              <a:off x="0" y="0"/>
              <a:ext cx="1630595" cy="210674"/>
            </a:xfrm>
            <a:custGeom>
              <a:avLst/>
              <a:gdLst/>
              <a:ahLst/>
              <a:cxnLst/>
              <a:rect l="l" t="t" r="r" b="b"/>
              <a:pathLst>
                <a:path w="1630595" h="210674">
                  <a:moveTo>
                    <a:pt x="97753" y="0"/>
                  </a:moveTo>
                  <a:lnTo>
                    <a:pt x="1532842" y="0"/>
                  </a:lnTo>
                  <a:cubicBezTo>
                    <a:pt x="1558768" y="0"/>
                    <a:pt x="1583632" y="10299"/>
                    <a:pt x="1601964" y="28631"/>
                  </a:cubicBezTo>
                  <a:cubicBezTo>
                    <a:pt x="1620296" y="46964"/>
                    <a:pt x="1630595" y="71827"/>
                    <a:pt x="1630595" y="97753"/>
                  </a:cubicBezTo>
                  <a:lnTo>
                    <a:pt x="1630595" y="112921"/>
                  </a:lnTo>
                  <a:cubicBezTo>
                    <a:pt x="1630595" y="138847"/>
                    <a:pt x="1620296" y="163711"/>
                    <a:pt x="1601964" y="182043"/>
                  </a:cubicBezTo>
                  <a:cubicBezTo>
                    <a:pt x="1583632" y="200375"/>
                    <a:pt x="1558768" y="210674"/>
                    <a:pt x="1532842" y="210674"/>
                  </a:cubicBezTo>
                  <a:lnTo>
                    <a:pt x="97753" y="210674"/>
                  </a:lnTo>
                  <a:cubicBezTo>
                    <a:pt x="71827" y="210674"/>
                    <a:pt x="46964" y="200375"/>
                    <a:pt x="28631" y="182043"/>
                  </a:cubicBezTo>
                  <a:cubicBezTo>
                    <a:pt x="10299" y="163711"/>
                    <a:pt x="0" y="138847"/>
                    <a:pt x="0" y="112921"/>
                  </a:cubicBezTo>
                  <a:lnTo>
                    <a:pt x="0" y="97753"/>
                  </a:lnTo>
                  <a:cubicBezTo>
                    <a:pt x="0" y="71827"/>
                    <a:pt x="10299" y="46964"/>
                    <a:pt x="28631" y="28631"/>
                  </a:cubicBezTo>
                  <a:cubicBezTo>
                    <a:pt x="46964" y="10299"/>
                    <a:pt x="71827" y="0"/>
                    <a:pt x="97753" y="0"/>
                  </a:cubicBezTo>
                  <a:close/>
                </a:path>
              </a:pathLst>
            </a:custGeom>
            <a:solidFill>
              <a:srgbClr val="001E4D"/>
            </a:solidFill>
          </p:spPr>
        </p:sp>
        <p:sp>
          <p:nvSpPr>
            <p:cNvPr id="10" name="TextBox 10"/>
            <p:cNvSpPr txBox="1"/>
            <p:nvPr/>
          </p:nvSpPr>
          <p:spPr>
            <a:xfrm>
              <a:off x="0" y="-38100"/>
              <a:ext cx="1630595" cy="248774"/>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8415598" y="1526929"/>
            <a:ext cx="1424334" cy="1402969"/>
          </a:xfrm>
          <a:custGeom>
            <a:avLst/>
            <a:gdLst/>
            <a:ahLst/>
            <a:cxnLst/>
            <a:rect l="l" t="t" r="r" b="b"/>
            <a:pathLst>
              <a:path w="1424334" h="1402969">
                <a:moveTo>
                  <a:pt x="0" y="0"/>
                </a:moveTo>
                <a:lnTo>
                  <a:pt x="1424334" y="0"/>
                </a:lnTo>
                <a:lnTo>
                  <a:pt x="1424334" y="1402970"/>
                </a:lnTo>
                <a:lnTo>
                  <a:pt x="0" y="1402970"/>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8398632" y="3623347"/>
            <a:ext cx="7796496" cy="989920"/>
            <a:chOff x="0" y="0"/>
            <a:chExt cx="1659248" cy="210674"/>
          </a:xfrm>
        </p:grpSpPr>
        <p:sp>
          <p:nvSpPr>
            <p:cNvPr id="13" name="Freeform 13"/>
            <p:cNvSpPr/>
            <p:nvPr/>
          </p:nvSpPr>
          <p:spPr>
            <a:xfrm>
              <a:off x="0" y="0"/>
              <a:ext cx="1659248" cy="210674"/>
            </a:xfrm>
            <a:custGeom>
              <a:avLst/>
              <a:gdLst/>
              <a:ahLst/>
              <a:cxnLst/>
              <a:rect l="l" t="t" r="r" b="b"/>
              <a:pathLst>
                <a:path w="1659248" h="210674">
                  <a:moveTo>
                    <a:pt x="99300" y="0"/>
                  </a:moveTo>
                  <a:lnTo>
                    <a:pt x="1559948" y="0"/>
                  </a:lnTo>
                  <a:cubicBezTo>
                    <a:pt x="1586284" y="0"/>
                    <a:pt x="1611542" y="10462"/>
                    <a:pt x="1630164" y="29084"/>
                  </a:cubicBezTo>
                  <a:cubicBezTo>
                    <a:pt x="1648786" y="47707"/>
                    <a:pt x="1659248" y="72964"/>
                    <a:pt x="1659248" y="99300"/>
                  </a:cubicBezTo>
                  <a:lnTo>
                    <a:pt x="1659248" y="111374"/>
                  </a:lnTo>
                  <a:cubicBezTo>
                    <a:pt x="1659248" y="166216"/>
                    <a:pt x="1614790" y="210674"/>
                    <a:pt x="1559948" y="210674"/>
                  </a:cubicBezTo>
                  <a:lnTo>
                    <a:pt x="99300" y="210674"/>
                  </a:lnTo>
                  <a:cubicBezTo>
                    <a:pt x="72964" y="210674"/>
                    <a:pt x="47707" y="200213"/>
                    <a:pt x="29084" y="181590"/>
                  </a:cubicBezTo>
                  <a:cubicBezTo>
                    <a:pt x="10462" y="162968"/>
                    <a:pt x="0" y="137710"/>
                    <a:pt x="0" y="111374"/>
                  </a:cubicBezTo>
                  <a:lnTo>
                    <a:pt x="0" y="99300"/>
                  </a:lnTo>
                  <a:cubicBezTo>
                    <a:pt x="0" y="72964"/>
                    <a:pt x="10462" y="47707"/>
                    <a:pt x="29084" y="29084"/>
                  </a:cubicBezTo>
                  <a:cubicBezTo>
                    <a:pt x="47707" y="10462"/>
                    <a:pt x="72964" y="0"/>
                    <a:pt x="99300" y="0"/>
                  </a:cubicBezTo>
                  <a:close/>
                </a:path>
              </a:pathLst>
            </a:custGeom>
            <a:solidFill>
              <a:srgbClr val="001E4D"/>
            </a:solidFill>
          </p:spPr>
        </p:sp>
        <p:sp>
          <p:nvSpPr>
            <p:cNvPr id="14" name="TextBox 14"/>
            <p:cNvSpPr txBox="1"/>
            <p:nvPr/>
          </p:nvSpPr>
          <p:spPr>
            <a:xfrm>
              <a:off x="0" y="-38100"/>
              <a:ext cx="1659248" cy="248774"/>
            </a:xfrm>
            <a:prstGeom prst="rect">
              <a:avLst/>
            </a:prstGeom>
          </p:spPr>
          <p:txBody>
            <a:bodyPr lIns="50800" tIns="50800" rIns="50800" bIns="50800" rtlCol="0" anchor="ctr"/>
            <a:lstStyle/>
            <a:p>
              <a:pPr algn="ctr">
                <a:lnSpc>
                  <a:spcPts val="2967"/>
                </a:lnSpc>
              </a:pPr>
              <a:endParaRPr/>
            </a:p>
          </p:txBody>
        </p:sp>
      </p:grpSp>
      <p:sp>
        <p:nvSpPr>
          <p:cNvPr id="15" name="Freeform 15"/>
          <p:cNvSpPr/>
          <p:nvPr/>
        </p:nvSpPr>
        <p:spPr>
          <a:xfrm>
            <a:off x="8398632" y="3433007"/>
            <a:ext cx="1377935" cy="1357266"/>
          </a:xfrm>
          <a:custGeom>
            <a:avLst/>
            <a:gdLst/>
            <a:ahLst/>
            <a:cxnLst/>
            <a:rect l="l" t="t" r="r" b="b"/>
            <a:pathLst>
              <a:path w="1377935" h="1357266">
                <a:moveTo>
                  <a:pt x="0" y="0"/>
                </a:moveTo>
                <a:lnTo>
                  <a:pt x="1377935" y="0"/>
                </a:lnTo>
                <a:lnTo>
                  <a:pt x="1377935" y="1357267"/>
                </a:lnTo>
                <a:lnTo>
                  <a:pt x="0" y="1357267"/>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sp>
        <p:nvSpPr>
          <p:cNvPr id="16" name="TextBox 16"/>
          <p:cNvSpPr txBox="1"/>
          <p:nvPr/>
        </p:nvSpPr>
        <p:spPr>
          <a:xfrm>
            <a:off x="9953132" y="4780749"/>
            <a:ext cx="6241996" cy="1131962"/>
          </a:xfrm>
          <a:prstGeom prst="rect">
            <a:avLst/>
          </a:prstGeom>
        </p:spPr>
        <p:txBody>
          <a:bodyPr lIns="0" tIns="0" rIns="0" bIns="0" rtlCol="0" anchor="t">
            <a:spAutoFit/>
          </a:bodyPr>
          <a:lstStyle/>
          <a:p>
            <a:pPr algn="just">
              <a:lnSpc>
                <a:spcPts val="2954"/>
              </a:lnSpc>
            </a:pPr>
            <a:r>
              <a:rPr lang="en-US" sz="2483">
                <a:solidFill>
                  <a:srgbClr val="000000"/>
                </a:solidFill>
                <a:latin typeface="Barlow Condensed"/>
                <a:ea typeface="Barlow Condensed"/>
                <a:cs typeface="Barlow Condensed"/>
                <a:sym typeface="Barlow Condensed"/>
              </a:rPr>
              <a:t>○LAN: 192.168.2.0/24</a:t>
            </a:r>
          </a:p>
          <a:p>
            <a:pPr algn="just">
              <a:lnSpc>
                <a:spcPts val="2954"/>
              </a:lnSpc>
            </a:pPr>
            <a:r>
              <a:rPr lang="en-US" sz="2483">
                <a:solidFill>
                  <a:srgbClr val="000000"/>
                </a:solidFill>
                <a:latin typeface="Barlow Condensed"/>
                <a:ea typeface="Barlow Condensed"/>
                <a:cs typeface="Barlow Condensed"/>
                <a:sym typeface="Barlow Condensed"/>
              </a:rPr>
              <a:t>○WAN: 10.1.1.2/30</a:t>
            </a:r>
          </a:p>
          <a:p>
            <a:pPr algn="just">
              <a:lnSpc>
                <a:spcPts val="2954"/>
              </a:lnSpc>
            </a:pPr>
            <a:endParaRPr lang="en-US" sz="2483">
              <a:solidFill>
                <a:srgbClr val="000000"/>
              </a:solidFill>
              <a:latin typeface="Barlow Condensed"/>
              <a:ea typeface="Barlow Condensed"/>
              <a:cs typeface="Barlow Condensed"/>
              <a:sym typeface="Barlow Condensed"/>
            </a:endParaRPr>
          </a:p>
        </p:txBody>
      </p:sp>
      <p:grpSp>
        <p:nvGrpSpPr>
          <p:cNvPr id="17" name="Group 17"/>
          <p:cNvGrpSpPr/>
          <p:nvPr/>
        </p:nvGrpSpPr>
        <p:grpSpPr>
          <a:xfrm>
            <a:off x="8518081" y="5628047"/>
            <a:ext cx="7504847" cy="992871"/>
            <a:chOff x="0" y="0"/>
            <a:chExt cx="1592432" cy="210674"/>
          </a:xfrm>
        </p:grpSpPr>
        <p:sp>
          <p:nvSpPr>
            <p:cNvPr id="18" name="Freeform 18"/>
            <p:cNvSpPr/>
            <p:nvPr/>
          </p:nvSpPr>
          <p:spPr>
            <a:xfrm>
              <a:off x="0" y="0"/>
              <a:ext cx="1592432" cy="210674"/>
            </a:xfrm>
            <a:custGeom>
              <a:avLst/>
              <a:gdLst/>
              <a:ahLst/>
              <a:cxnLst/>
              <a:rect l="l" t="t" r="r" b="b"/>
              <a:pathLst>
                <a:path w="1592432" h="210674">
                  <a:moveTo>
                    <a:pt x="103159" y="0"/>
                  </a:moveTo>
                  <a:lnTo>
                    <a:pt x="1489274" y="0"/>
                  </a:lnTo>
                  <a:cubicBezTo>
                    <a:pt x="1546247" y="0"/>
                    <a:pt x="1592432" y="46186"/>
                    <a:pt x="1592432" y="103159"/>
                  </a:cubicBezTo>
                  <a:lnTo>
                    <a:pt x="1592432" y="107516"/>
                  </a:lnTo>
                  <a:cubicBezTo>
                    <a:pt x="1592432" y="164489"/>
                    <a:pt x="1546247" y="210674"/>
                    <a:pt x="1489274" y="210674"/>
                  </a:cubicBezTo>
                  <a:lnTo>
                    <a:pt x="103159" y="210674"/>
                  </a:lnTo>
                  <a:cubicBezTo>
                    <a:pt x="46186" y="210674"/>
                    <a:pt x="0" y="164489"/>
                    <a:pt x="0" y="107516"/>
                  </a:cubicBezTo>
                  <a:lnTo>
                    <a:pt x="0" y="103159"/>
                  </a:lnTo>
                  <a:cubicBezTo>
                    <a:pt x="0" y="46186"/>
                    <a:pt x="46186" y="0"/>
                    <a:pt x="103159" y="0"/>
                  </a:cubicBezTo>
                  <a:close/>
                </a:path>
              </a:pathLst>
            </a:custGeom>
            <a:solidFill>
              <a:srgbClr val="001E4D"/>
            </a:solidFill>
          </p:spPr>
        </p:sp>
        <p:sp>
          <p:nvSpPr>
            <p:cNvPr id="19" name="TextBox 19"/>
            <p:cNvSpPr txBox="1"/>
            <p:nvPr/>
          </p:nvSpPr>
          <p:spPr>
            <a:xfrm>
              <a:off x="0" y="-38100"/>
              <a:ext cx="1592432" cy="248774"/>
            </a:xfrm>
            <a:prstGeom prst="rect">
              <a:avLst/>
            </a:prstGeom>
          </p:spPr>
          <p:txBody>
            <a:bodyPr lIns="50800" tIns="50800" rIns="50800" bIns="50800" rtlCol="0" anchor="ctr"/>
            <a:lstStyle/>
            <a:p>
              <a:pPr algn="ctr">
                <a:lnSpc>
                  <a:spcPts val="2967"/>
                </a:lnSpc>
              </a:pPr>
              <a:endParaRPr/>
            </a:p>
          </p:txBody>
        </p:sp>
      </p:grpSp>
      <p:sp>
        <p:nvSpPr>
          <p:cNvPr id="20" name="Freeform 20"/>
          <p:cNvSpPr/>
          <p:nvPr/>
        </p:nvSpPr>
        <p:spPr>
          <a:xfrm>
            <a:off x="8518081" y="5437140"/>
            <a:ext cx="1382043" cy="1361312"/>
          </a:xfrm>
          <a:custGeom>
            <a:avLst/>
            <a:gdLst/>
            <a:ahLst/>
            <a:cxnLst/>
            <a:rect l="l" t="t" r="r" b="b"/>
            <a:pathLst>
              <a:path w="1382043" h="1361312">
                <a:moveTo>
                  <a:pt x="0" y="0"/>
                </a:moveTo>
                <a:lnTo>
                  <a:pt x="1382043" y="0"/>
                </a:lnTo>
                <a:lnTo>
                  <a:pt x="1382043" y="1361313"/>
                </a:lnTo>
                <a:lnTo>
                  <a:pt x="0" y="1361313"/>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sp>
        <p:nvSpPr>
          <p:cNvPr id="21" name="TextBox 21"/>
          <p:cNvSpPr txBox="1"/>
          <p:nvPr/>
        </p:nvSpPr>
        <p:spPr>
          <a:xfrm>
            <a:off x="230605" y="302170"/>
            <a:ext cx="10522975" cy="726530"/>
          </a:xfrm>
          <a:prstGeom prst="rect">
            <a:avLst/>
          </a:prstGeom>
        </p:spPr>
        <p:txBody>
          <a:bodyPr lIns="0" tIns="0" rIns="0" bIns="0" rtlCol="0" anchor="t">
            <a:spAutoFit/>
          </a:bodyPr>
          <a:lstStyle/>
          <a:p>
            <a:pPr algn="l">
              <a:lnSpc>
                <a:spcPts val="5459"/>
              </a:lnSpc>
            </a:pPr>
            <a:r>
              <a:rPr lang="en-US" sz="5405" b="1">
                <a:solidFill>
                  <a:srgbClr val="001E4D"/>
                </a:solidFill>
                <a:latin typeface="Barlow Condensed Bold"/>
                <a:ea typeface="Barlow Condensed Bold"/>
                <a:cs typeface="Barlow Condensed Bold"/>
                <a:sym typeface="Barlow Condensed Bold"/>
              </a:rPr>
              <a:t>TRIỂN KHAI THỬ NGHIỆM IPSEC TRÊN GNS3</a:t>
            </a:r>
          </a:p>
        </p:txBody>
      </p:sp>
      <p:sp>
        <p:nvSpPr>
          <p:cNvPr id="22" name="TextBox 22"/>
          <p:cNvSpPr txBox="1"/>
          <p:nvPr/>
        </p:nvSpPr>
        <p:spPr>
          <a:xfrm>
            <a:off x="10101893" y="2067419"/>
            <a:ext cx="6986668" cy="375097"/>
          </a:xfrm>
          <a:prstGeom prst="rect">
            <a:avLst/>
          </a:prstGeom>
        </p:spPr>
        <p:txBody>
          <a:bodyPr lIns="0" tIns="0" rIns="0" bIns="0" rtlCol="0" anchor="t">
            <a:spAutoFit/>
          </a:bodyPr>
          <a:lstStyle/>
          <a:p>
            <a:pPr algn="l">
              <a:lnSpc>
                <a:spcPts val="2708"/>
              </a:lnSpc>
            </a:pPr>
            <a:r>
              <a:rPr lang="en-US" sz="2792" b="1">
                <a:solidFill>
                  <a:srgbClr val="FFFFFF"/>
                </a:solidFill>
                <a:latin typeface="Barlow Bold"/>
                <a:ea typeface="Barlow Bold"/>
                <a:cs typeface="Barlow Bold"/>
                <a:sym typeface="Barlow Bold"/>
              </a:rPr>
              <a:t>Router A</a:t>
            </a:r>
          </a:p>
        </p:txBody>
      </p:sp>
      <p:sp>
        <p:nvSpPr>
          <p:cNvPr id="23" name="TextBox 23"/>
          <p:cNvSpPr txBox="1"/>
          <p:nvPr/>
        </p:nvSpPr>
        <p:spPr>
          <a:xfrm>
            <a:off x="9828938" y="2746932"/>
            <a:ext cx="8567917" cy="1160233"/>
          </a:xfrm>
          <a:prstGeom prst="rect">
            <a:avLst/>
          </a:prstGeom>
        </p:spPr>
        <p:txBody>
          <a:bodyPr lIns="0" tIns="0" rIns="0" bIns="0" rtlCol="0" anchor="t">
            <a:spAutoFit/>
          </a:bodyPr>
          <a:lstStyle/>
          <a:p>
            <a:pPr algn="just">
              <a:lnSpc>
                <a:spcPts val="3054"/>
              </a:lnSpc>
            </a:pPr>
            <a:r>
              <a:rPr lang="en-US" sz="2566">
                <a:solidFill>
                  <a:srgbClr val="000000"/>
                </a:solidFill>
                <a:latin typeface="Barlow Condensed"/>
                <a:ea typeface="Barlow Condensed"/>
                <a:cs typeface="Barlow Condensed"/>
                <a:sym typeface="Barlow Condensed"/>
              </a:rPr>
              <a:t>○LAN: 192.168.1.0/24</a:t>
            </a:r>
          </a:p>
          <a:p>
            <a:pPr algn="just">
              <a:lnSpc>
                <a:spcPts val="3054"/>
              </a:lnSpc>
            </a:pPr>
            <a:r>
              <a:rPr lang="en-US" sz="2566">
                <a:solidFill>
                  <a:srgbClr val="000000"/>
                </a:solidFill>
                <a:latin typeface="Barlow Condensed"/>
                <a:ea typeface="Barlow Condensed"/>
                <a:cs typeface="Barlow Condensed"/>
                <a:sym typeface="Barlow Condensed"/>
              </a:rPr>
              <a:t>○WAN: 10.1.1.1/30</a:t>
            </a:r>
          </a:p>
          <a:p>
            <a:pPr algn="just">
              <a:lnSpc>
                <a:spcPts val="3054"/>
              </a:lnSpc>
            </a:pPr>
            <a:endParaRPr lang="en-US" sz="2566">
              <a:solidFill>
                <a:srgbClr val="000000"/>
              </a:solidFill>
              <a:latin typeface="Barlow Condensed"/>
              <a:ea typeface="Barlow Condensed"/>
              <a:cs typeface="Barlow Condensed"/>
              <a:sym typeface="Barlow Condensed"/>
            </a:endParaRPr>
          </a:p>
        </p:txBody>
      </p:sp>
      <p:sp>
        <p:nvSpPr>
          <p:cNvPr id="24" name="TextBox 24"/>
          <p:cNvSpPr txBox="1"/>
          <p:nvPr/>
        </p:nvSpPr>
        <p:spPr>
          <a:xfrm>
            <a:off x="10029995" y="3954790"/>
            <a:ext cx="5446728" cy="361326"/>
          </a:xfrm>
          <a:prstGeom prst="rect">
            <a:avLst/>
          </a:prstGeom>
        </p:spPr>
        <p:txBody>
          <a:bodyPr lIns="0" tIns="0" rIns="0" bIns="0" rtlCol="0" anchor="t">
            <a:spAutoFit/>
          </a:bodyPr>
          <a:lstStyle/>
          <a:p>
            <a:pPr algn="l">
              <a:lnSpc>
                <a:spcPts val="2620"/>
              </a:lnSpc>
            </a:pPr>
            <a:r>
              <a:rPr lang="en-US" sz="2701" b="1">
                <a:solidFill>
                  <a:srgbClr val="FFFFFF"/>
                </a:solidFill>
                <a:latin typeface="Barlow Bold"/>
                <a:ea typeface="Barlow Bold"/>
                <a:cs typeface="Barlow Bold"/>
                <a:sym typeface="Barlow Bold"/>
              </a:rPr>
              <a:t>Router B</a:t>
            </a:r>
          </a:p>
        </p:txBody>
      </p:sp>
      <p:sp>
        <p:nvSpPr>
          <p:cNvPr id="25" name="TextBox 25"/>
          <p:cNvSpPr txBox="1"/>
          <p:nvPr/>
        </p:nvSpPr>
        <p:spPr>
          <a:xfrm>
            <a:off x="8769251" y="1906807"/>
            <a:ext cx="717028" cy="790346"/>
          </a:xfrm>
          <a:prstGeom prst="rect">
            <a:avLst/>
          </a:prstGeom>
        </p:spPr>
        <p:txBody>
          <a:bodyPr lIns="0" tIns="0" rIns="0" bIns="0" rtlCol="0" anchor="t">
            <a:spAutoFit/>
          </a:bodyPr>
          <a:lstStyle/>
          <a:p>
            <a:pPr algn="ctr">
              <a:lnSpc>
                <a:spcPts val="5917"/>
              </a:lnSpc>
            </a:pPr>
            <a:r>
              <a:rPr lang="en-US" sz="6100" b="1">
                <a:solidFill>
                  <a:srgbClr val="000000"/>
                </a:solidFill>
                <a:latin typeface="Barlow Bold"/>
                <a:ea typeface="Barlow Bold"/>
                <a:cs typeface="Barlow Bold"/>
                <a:sym typeface="Barlow Bold"/>
              </a:rPr>
              <a:t>1</a:t>
            </a:r>
          </a:p>
        </p:txBody>
      </p:sp>
      <p:sp>
        <p:nvSpPr>
          <p:cNvPr id="26" name="TextBox 26"/>
          <p:cNvSpPr txBox="1"/>
          <p:nvPr/>
        </p:nvSpPr>
        <p:spPr>
          <a:xfrm>
            <a:off x="8740765" y="3788663"/>
            <a:ext cx="693670" cy="769780"/>
          </a:xfrm>
          <a:prstGeom prst="rect">
            <a:avLst/>
          </a:prstGeom>
        </p:spPr>
        <p:txBody>
          <a:bodyPr lIns="0" tIns="0" rIns="0" bIns="0" rtlCol="0" anchor="t">
            <a:spAutoFit/>
          </a:bodyPr>
          <a:lstStyle/>
          <a:p>
            <a:pPr algn="ctr">
              <a:lnSpc>
                <a:spcPts val="5725"/>
              </a:lnSpc>
            </a:pPr>
            <a:r>
              <a:rPr lang="en-US" sz="5902" b="1">
                <a:solidFill>
                  <a:srgbClr val="000000"/>
                </a:solidFill>
                <a:latin typeface="Barlow Bold"/>
                <a:ea typeface="Barlow Bold"/>
                <a:cs typeface="Barlow Bold"/>
                <a:sym typeface="Barlow Bold"/>
              </a:rPr>
              <a:t>2</a:t>
            </a:r>
          </a:p>
        </p:txBody>
      </p:sp>
      <p:sp>
        <p:nvSpPr>
          <p:cNvPr id="27" name="TextBox 27"/>
          <p:cNvSpPr txBox="1"/>
          <p:nvPr/>
        </p:nvSpPr>
        <p:spPr>
          <a:xfrm>
            <a:off x="10154307" y="5969861"/>
            <a:ext cx="8159336" cy="353021"/>
          </a:xfrm>
          <a:prstGeom prst="rect">
            <a:avLst/>
          </a:prstGeom>
        </p:spPr>
        <p:txBody>
          <a:bodyPr lIns="0" tIns="0" rIns="0" bIns="0" rtlCol="0" anchor="t">
            <a:spAutoFit/>
          </a:bodyPr>
          <a:lstStyle/>
          <a:p>
            <a:pPr algn="l">
              <a:lnSpc>
                <a:spcPts val="2627"/>
              </a:lnSpc>
            </a:pPr>
            <a:r>
              <a:rPr lang="en-US" sz="2709" b="1">
                <a:solidFill>
                  <a:srgbClr val="FFFFFF"/>
                </a:solidFill>
                <a:latin typeface="Barlow Bold"/>
                <a:ea typeface="Barlow Bold"/>
                <a:cs typeface="Barlow Bold"/>
                <a:sym typeface="Barlow Bold"/>
              </a:rPr>
              <a:t>Mục tiêu</a:t>
            </a:r>
          </a:p>
        </p:txBody>
      </p:sp>
      <p:sp>
        <p:nvSpPr>
          <p:cNvPr id="28" name="TextBox 28"/>
          <p:cNvSpPr txBox="1"/>
          <p:nvPr/>
        </p:nvSpPr>
        <p:spPr>
          <a:xfrm>
            <a:off x="10077216" y="6788928"/>
            <a:ext cx="9481360" cy="386895"/>
          </a:xfrm>
          <a:prstGeom prst="rect">
            <a:avLst/>
          </a:prstGeom>
        </p:spPr>
        <p:txBody>
          <a:bodyPr lIns="0" tIns="0" rIns="0" bIns="0" rtlCol="0" anchor="t">
            <a:spAutoFit/>
          </a:bodyPr>
          <a:lstStyle/>
          <a:p>
            <a:pPr algn="just">
              <a:lnSpc>
                <a:spcPts val="2963"/>
              </a:lnSpc>
            </a:pPr>
            <a:r>
              <a:rPr lang="en-US" sz="2490">
                <a:solidFill>
                  <a:srgbClr val="000000"/>
                </a:solidFill>
                <a:latin typeface="Barlow Condensed"/>
                <a:ea typeface="Barlow Condensed"/>
                <a:cs typeface="Barlow Condensed"/>
                <a:sym typeface="Barlow Condensed"/>
              </a:rPr>
              <a:t>Kết nối hai mạng LAN thông qua IPSec VPN</a:t>
            </a:r>
          </a:p>
        </p:txBody>
      </p:sp>
      <p:sp>
        <p:nvSpPr>
          <p:cNvPr id="29" name="TextBox 29"/>
          <p:cNvSpPr txBox="1"/>
          <p:nvPr/>
        </p:nvSpPr>
        <p:spPr>
          <a:xfrm>
            <a:off x="8861234" y="5793487"/>
            <a:ext cx="695738" cy="772444"/>
          </a:xfrm>
          <a:prstGeom prst="rect">
            <a:avLst/>
          </a:prstGeom>
        </p:spPr>
        <p:txBody>
          <a:bodyPr lIns="0" tIns="0" rIns="0" bIns="0" rtlCol="0" anchor="t">
            <a:spAutoFit/>
          </a:bodyPr>
          <a:lstStyle/>
          <a:p>
            <a:pPr algn="ctr">
              <a:lnSpc>
                <a:spcPts val="5742"/>
              </a:lnSpc>
            </a:pPr>
            <a:r>
              <a:rPr lang="en-US" sz="5919" b="1">
                <a:solidFill>
                  <a:srgbClr val="000000"/>
                </a:solidFill>
                <a:latin typeface="Barlow Bold"/>
                <a:ea typeface="Barlow Bold"/>
                <a:cs typeface="Barlow Bold"/>
                <a:sym typeface="Barlow Bold"/>
              </a:rPr>
              <a:t>3</a:t>
            </a:r>
          </a:p>
        </p:txBody>
      </p:sp>
      <p:sp>
        <p:nvSpPr>
          <p:cNvPr id="30" name="TextBox 30"/>
          <p:cNvSpPr txBox="1"/>
          <p:nvPr/>
        </p:nvSpPr>
        <p:spPr>
          <a:xfrm>
            <a:off x="2289781" y="1020601"/>
            <a:ext cx="6837984" cy="537400"/>
          </a:xfrm>
          <a:prstGeom prst="rect">
            <a:avLst/>
          </a:prstGeom>
        </p:spPr>
        <p:txBody>
          <a:bodyPr lIns="0" tIns="0" rIns="0" bIns="0" rtlCol="0" anchor="t">
            <a:spAutoFit/>
          </a:bodyPr>
          <a:lstStyle/>
          <a:p>
            <a:pPr algn="l">
              <a:lnSpc>
                <a:spcPts val="4076"/>
              </a:lnSpc>
            </a:pPr>
            <a:r>
              <a:rPr lang="en-US" sz="4036" b="1">
                <a:solidFill>
                  <a:srgbClr val="001E4D"/>
                </a:solidFill>
                <a:latin typeface="Barlow Condensed Bold"/>
                <a:ea typeface="Barlow Condensed Bold"/>
                <a:cs typeface="Barlow Condensed Bold"/>
                <a:sym typeface="Barlow Condensed Bold"/>
              </a:rPr>
              <a:t>Thử nghiệm theo mô hình site to site</a:t>
            </a:r>
          </a:p>
        </p:txBody>
      </p:sp>
      <p:sp>
        <p:nvSpPr>
          <p:cNvPr id="31" name="TextBox 31"/>
          <p:cNvSpPr txBox="1"/>
          <p:nvPr/>
        </p:nvSpPr>
        <p:spPr>
          <a:xfrm>
            <a:off x="3473245" y="7154772"/>
            <a:ext cx="6507609" cy="517279"/>
          </a:xfrm>
          <a:prstGeom prst="rect">
            <a:avLst/>
          </a:prstGeom>
        </p:spPr>
        <p:txBody>
          <a:bodyPr lIns="0" tIns="0" rIns="0" bIns="0" rtlCol="0" anchor="t">
            <a:spAutoFit/>
          </a:bodyPr>
          <a:lstStyle/>
          <a:p>
            <a:pPr algn="l">
              <a:lnSpc>
                <a:spcPts val="3879"/>
              </a:lnSpc>
            </a:pPr>
            <a:r>
              <a:rPr lang="en-US" sz="3841" b="1">
                <a:solidFill>
                  <a:srgbClr val="001E4D"/>
                </a:solidFill>
                <a:latin typeface="Barlow Condensed Bold"/>
                <a:ea typeface="Barlow Condensed Bold"/>
                <a:cs typeface="Barlow Condensed Bold"/>
                <a:sym typeface="Barlow Condensed Bold"/>
              </a:rPr>
              <a:t>2.Chuẩn bị trong GNS3</a:t>
            </a:r>
          </a:p>
        </p:txBody>
      </p:sp>
      <p:sp>
        <p:nvSpPr>
          <p:cNvPr id="32" name="TextBox 32"/>
          <p:cNvSpPr txBox="1"/>
          <p:nvPr/>
        </p:nvSpPr>
        <p:spPr>
          <a:xfrm>
            <a:off x="1868005" y="8228022"/>
            <a:ext cx="7693097" cy="1764291"/>
          </a:xfrm>
          <a:prstGeom prst="rect">
            <a:avLst/>
          </a:prstGeom>
        </p:spPr>
        <p:txBody>
          <a:bodyPr lIns="0" tIns="0" rIns="0" bIns="0" rtlCol="0" anchor="t">
            <a:spAutoFit/>
          </a:bodyPr>
          <a:lstStyle/>
          <a:p>
            <a:pPr algn="l">
              <a:lnSpc>
                <a:spcPts val="3429"/>
              </a:lnSpc>
            </a:pPr>
            <a:r>
              <a:rPr lang="en-US" sz="3329">
                <a:solidFill>
                  <a:srgbClr val="00255F"/>
                </a:solidFill>
                <a:latin typeface="Barlow Condensed"/>
                <a:ea typeface="Barlow Condensed"/>
                <a:cs typeface="Barlow Condensed"/>
                <a:sym typeface="Barlow Condensed"/>
              </a:rPr>
              <a:t>1.Thêm các thiết bị:</a:t>
            </a:r>
          </a:p>
          <a:p>
            <a:pPr algn="l">
              <a:lnSpc>
                <a:spcPts val="3429"/>
              </a:lnSpc>
            </a:pPr>
            <a:r>
              <a:rPr lang="en-US" sz="3329">
                <a:solidFill>
                  <a:srgbClr val="00255F"/>
                </a:solidFill>
                <a:latin typeface="Barlow Condensed"/>
                <a:ea typeface="Barlow Condensed"/>
                <a:cs typeface="Barlow Condensed"/>
                <a:sym typeface="Barlow Condensed"/>
              </a:rPr>
              <a:t>-Hai router (Cisco IOS hoặc các thiết bị hỗ trợ IPSec).</a:t>
            </a:r>
          </a:p>
          <a:p>
            <a:pPr algn="l">
              <a:lnSpc>
                <a:spcPts val="3429"/>
              </a:lnSpc>
            </a:pPr>
            <a:r>
              <a:rPr lang="en-US" sz="3329">
                <a:solidFill>
                  <a:srgbClr val="00255F"/>
                </a:solidFill>
                <a:latin typeface="Barlow Condensed"/>
                <a:ea typeface="Barlow Condensed"/>
                <a:cs typeface="Barlow Condensed"/>
                <a:sym typeface="Barlow Condensed"/>
              </a:rPr>
              <a:t>-Hai máy PC giả lập trong LAN của mỗi router.</a:t>
            </a:r>
          </a:p>
          <a:p>
            <a:pPr algn="l">
              <a:lnSpc>
                <a:spcPts val="3429"/>
              </a:lnSpc>
            </a:pPr>
            <a:endParaRPr lang="en-US" sz="3329">
              <a:solidFill>
                <a:srgbClr val="00255F"/>
              </a:solidFill>
              <a:latin typeface="Barlow Condensed"/>
              <a:ea typeface="Barlow Condensed"/>
              <a:cs typeface="Barlow Condensed"/>
              <a:sym typeface="Barlow Condensed"/>
            </a:endParaRPr>
          </a:p>
        </p:txBody>
      </p:sp>
      <p:sp>
        <p:nvSpPr>
          <p:cNvPr id="33" name="TextBox 33"/>
          <p:cNvSpPr txBox="1"/>
          <p:nvPr/>
        </p:nvSpPr>
        <p:spPr>
          <a:xfrm>
            <a:off x="5081288" y="1840132"/>
            <a:ext cx="2929310" cy="517279"/>
          </a:xfrm>
          <a:prstGeom prst="rect">
            <a:avLst/>
          </a:prstGeom>
        </p:spPr>
        <p:txBody>
          <a:bodyPr lIns="0" tIns="0" rIns="0" bIns="0" rtlCol="0" anchor="t">
            <a:spAutoFit/>
          </a:bodyPr>
          <a:lstStyle/>
          <a:p>
            <a:pPr algn="l">
              <a:lnSpc>
                <a:spcPts val="3879"/>
              </a:lnSpc>
            </a:pPr>
            <a:r>
              <a:rPr lang="en-US" sz="3841" b="1">
                <a:solidFill>
                  <a:srgbClr val="001E4D"/>
                </a:solidFill>
                <a:latin typeface="Barlow Condensed Bold"/>
                <a:ea typeface="Barlow Condensed Bold"/>
                <a:cs typeface="Barlow Condensed Bold"/>
                <a:sym typeface="Barlow Condensed Bold"/>
              </a:rPr>
              <a:t>1.Sơ đồ mạng</a:t>
            </a:r>
          </a:p>
        </p:txBody>
      </p:sp>
      <p:sp>
        <p:nvSpPr>
          <p:cNvPr id="34" name="TextBox 34"/>
          <p:cNvSpPr txBox="1"/>
          <p:nvPr/>
        </p:nvSpPr>
        <p:spPr>
          <a:xfrm>
            <a:off x="10361337" y="8063313"/>
            <a:ext cx="7693097" cy="2199299"/>
          </a:xfrm>
          <a:prstGeom prst="rect">
            <a:avLst/>
          </a:prstGeom>
        </p:spPr>
        <p:txBody>
          <a:bodyPr lIns="0" tIns="0" rIns="0" bIns="0" rtlCol="0" anchor="t">
            <a:spAutoFit/>
          </a:bodyPr>
          <a:lstStyle/>
          <a:p>
            <a:pPr algn="l">
              <a:lnSpc>
                <a:spcPts val="3429"/>
              </a:lnSpc>
            </a:pPr>
            <a:r>
              <a:rPr lang="en-US" sz="3329">
                <a:solidFill>
                  <a:srgbClr val="00255F"/>
                </a:solidFill>
                <a:latin typeface="Barlow Condensed"/>
                <a:ea typeface="Barlow Condensed"/>
                <a:cs typeface="Barlow Condensed"/>
                <a:sym typeface="Barlow Condensed"/>
              </a:rPr>
              <a:t>2.Kết nối thiết bị:</a:t>
            </a:r>
          </a:p>
          <a:p>
            <a:pPr algn="l">
              <a:lnSpc>
                <a:spcPts val="3429"/>
              </a:lnSpc>
            </a:pPr>
            <a:r>
              <a:rPr lang="en-US" sz="3329">
                <a:solidFill>
                  <a:srgbClr val="00255F"/>
                </a:solidFill>
                <a:latin typeface="Barlow Condensed"/>
                <a:ea typeface="Barlow Condensed"/>
                <a:cs typeface="Barlow Condensed"/>
                <a:sym typeface="Barlow Condensed"/>
              </a:rPr>
              <a:t>-Router A -&gt; Internet Cloud (WAN).</a:t>
            </a:r>
          </a:p>
          <a:p>
            <a:pPr algn="l">
              <a:lnSpc>
                <a:spcPts val="3429"/>
              </a:lnSpc>
            </a:pPr>
            <a:r>
              <a:rPr lang="en-US" sz="3329">
                <a:solidFill>
                  <a:srgbClr val="00255F"/>
                </a:solidFill>
                <a:latin typeface="Barlow Condensed"/>
                <a:ea typeface="Barlow Condensed"/>
                <a:cs typeface="Barlow Condensed"/>
                <a:sym typeface="Barlow Condensed"/>
              </a:rPr>
              <a:t>-Router B -&gt; Internet Cloud (WAN).</a:t>
            </a:r>
          </a:p>
          <a:p>
            <a:pPr algn="l">
              <a:lnSpc>
                <a:spcPts val="3429"/>
              </a:lnSpc>
            </a:pPr>
            <a:r>
              <a:rPr lang="en-US" sz="3329">
                <a:solidFill>
                  <a:srgbClr val="00255F"/>
                </a:solidFill>
                <a:latin typeface="Barlow Condensed"/>
                <a:ea typeface="Barlow Condensed"/>
                <a:cs typeface="Barlow Condensed"/>
                <a:sym typeface="Barlow Condensed"/>
              </a:rPr>
              <a:t>-Các PC kết nối LAN của từng router</a:t>
            </a:r>
          </a:p>
          <a:p>
            <a:pPr algn="l">
              <a:lnSpc>
                <a:spcPts val="3429"/>
              </a:lnSpc>
            </a:pPr>
            <a:endParaRPr lang="en-US" sz="3329">
              <a:solidFill>
                <a:srgbClr val="00255F"/>
              </a:solidFill>
              <a:latin typeface="Barlow Condensed"/>
              <a:ea typeface="Barlow Condensed"/>
              <a:cs typeface="Barlow Condensed"/>
              <a:sym typeface="Barlow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780" y="2051844"/>
            <a:ext cx="5453486" cy="2960781"/>
          </a:xfrm>
          <a:custGeom>
            <a:avLst/>
            <a:gdLst/>
            <a:ahLst/>
            <a:cxnLst/>
            <a:rect l="l" t="t" r="r" b="b"/>
            <a:pathLst>
              <a:path w="5453486" h="2960781">
                <a:moveTo>
                  <a:pt x="0" y="0"/>
                </a:moveTo>
                <a:lnTo>
                  <a:pt x="5453486" y="0"/>
                </a:lnTo>
                <a:lnTo>
                  <a:pt x="5453486" y="2960781"/>
                </a:lnTo>
                <a:lnTo>
                  <a:pt x="0" y="2960781"/>
                </a:lnTo>
                <a:lnTo>
                  <a:pt x="0" y="0"/>
                </a:lnTo>
                <a:close/>
              </a:path>
            </a:pathLst>
          </a:custGeom>
          <a:blipFill>
            <a:blip r:embed="rId2" cstate="screen">
              <a:extLst>
                <a:ext uri="{28A0092B-C50C-407E-A947-70E740481C1C}">
                  <a14:useLocalDpi xmlns:a14="http://schemas.microsoft.com/office/drawing/2010/main"/>
                </a:ext>
              </a:extLst>
            </a:blip>
            <a:stretch>
              <a:fillRect r="-2585"/>
            </a:stretch>
          </a:blipFill>
        </p:spPr>
      </p:sp>
      <p:grpSp>
        <p:nvGrpSpPr>
          <p:cNvPr id="3" name="Group 3"/>
          <p:cNvGrpSpPr/>
          <p:nvPr/>
        </p:nvGrpSpPr>
        <p:grpSpPr>
          <a:xfrm>
            <a:off x="0" y="130799"/>
            <a:ext cx="9658350" cy="1097555"/>
            <a:chOff x="0" y="0"/>
            <a:chExt cx="2543763" cy="289068"/>
          </a:xfrm>
        </p:grpSpPr>
        <p:sp>
          <p:nvSpPr>
            <p:cNvPr id="4" name="Freeform 4"/>
            <p:cNvSpPr/>
            <p:nvPr/>
          </p:nvSpPr>
          <p:spPr>
            <a:xfrm>
              <a:off x="0" y="0"/>
              <a:ext cx="2543763" cy="289068"/>
            </a:xfrm>
            <a:custGeom>
              <a:avLst/>
              <a:gdLst/>
              <a:ahLst/>
              <a:cxnLst/>
              <a:rect l="l" t="t" r="r" b="b"/>
              <a:pathLst>
                <a:path w="2543763" h="289068">
                  <a:moveTo>
                    <a:pt x="0" y="0"/>
                  </a:moveTo>
                  <a:lnTo>
                    <a:pt x="2543763" y="0"/>
                  </a:lnTo>
                  <a:lnTo>
                    <a:pt x="2543763" y="289068"/>
                  </a:lnTo>
                  <a:lnTo>
                    <a:pt x="0" y="289068"/>
                  </a:lnTo>
                  <a:close/>
                </a:path>
              </a:pathLst>
            </a:custGeom>
            <a:gradFill rotWithShape="1">
              <a:gsLst>
                <a:gs pos="0">
                  <a:srgbClr val="00388F">
                    <a:alpha val="100000"/>
                  </a:srgbClr>
                </a:gs>
                <a:gs pos="100000">
                  <a:srgbClr val="00388F">
                    <a:alpha val="0"/>
                  </a:srgbClr>
                </a:gs>
              </a:gsLst>
              <a:lin ang="0"/>
            </a:gradFill>
          </p:spPr>
        </p:sp>
        <p:sp>
          <p:nvSpPr>
            <p:cNvPr id="5" name="TextBox 5"/>
            <p:cNvSpPr txBox="1"/>
            <p:nvPr/>
          </p:nvSpPr>
          <p:spPr>
            <a:xfrm>
              <a:off x="0" y="-57150"/>
              <a:ext cx="2543763" cy="346218"/>
            </a:xfrm>
            <a:prstGeom prst="rect">
              <a:avLst/>
            </a:prstGeom>
          </p:spPr>
          <p:txBody>
            <a:bodyPr lIns="50800" tIns="50800" rIns="50800" bIns="50800" rtlCol="0" anchor="ctr"/>
            <a:lstStyle/>
            <a:p>
              <a:pPr algn="ctr">
                <a:lnSpc>
                  <a:spcPts val="3217"/>
                </a:lnSpc>
              </a:pPr>
              <a:endParaRPr/>
            </a:p>
          </p:txBody>
        </p:sp>
      </p:grpSp>
      <p:sp>
        <p:nvSpPr>
          <p:cNvPr id="6" name="Freeform 6"/>
          <p:cNvSpPr/>
          <p:nvPr/>
        </p:nvSpPr>
        <p:spPr>
          <a:xfrm>
            <a:off x="468065" y="5602824"/>
            <a:ext cx="5426201" cy="932926"/>
          </a:xfrm>
          <a:custGeom>
            <a:avLst/>
            <a:gdLst/>
            <a:ahLst/>
            <a:cxnLst/>
            <a:rect l="l" t="t" r="r" b="b"/>
            <a:pathLst>
              <a:path w="5426201" h="932926">
                <a:moveTo>
                  <a:pt x="0" y="0"/>
                </a:moveTo>
                <a:lnTo>
                  <a:pt x="5426201" y="0"/>
                </a:lnTo>
                <a:lnTo>
                  <a:pt x="5426201" y="932926"/>
                </a:lnTo>
                <a:lnTo>
                  <a:pt x="0" y="932926"/>
                </a:lnTo>
                <a:lnTo>
                  <a:pt x="0" y="0"/>
                </a:lnTo>
                <a:close/>
              </a:path>
            </a:pathLst>
          </a:custGeom>
          <a:blipFill>
            <a:blip r:embed="rId3"/>
            <a:stretch>
              <a:fillRect/>
            </a:stretch>
          </a:blipFill>
        </p:spPr>
      </p:sp>
      <p:sp>
        <p:nvSpPr>
          <p:cNvPr id="7" name="Freeform 7"/>
          <p:cNvSpPr/>
          <p:nvPr/>
        </p:nvSpPr>
        <p:spPr>
          <a:xfrm>
            <a:off x="468065" y="7387100"/>
            <a:ext cx="5617271" cy="2644767"/>
          </a:xfrm>
          <a:custGeom>
            <a:avLst/>
            <a:gdLst/>
            <a:ahLst/>
            <a:cxnLst/>
            <a:rect l="l" t="t" r="r" b="b"/>
            <a:pathLst>
              <a:path w="5617271" h="2644767">
                <a:moveTo>
                  <a:pt x="0" y="0"/>
                </a:moveTo>
                <a:lnTo>
                  <a:pt x="5617271" y="0"/>
                </a:lnTo>
                <a:lnTo>
                  <a:pt x="5617271" y="2644766"/>
                </a:lnTo>
                <a:lnTo>
                  <a:pt x="0" y="2644766"/>
                </a:lnTo>
                <a:lnTo>
                  <a:pt x="0" y="0"/>
                </a:lnTo>
                <a:close/>
              </a:path>
            </a:pathLst>
          </a:custGeom>
          <a:blipFill>
            <a:blip r:embed="rId4"/>
            <a:stretch>
              <a:fillRect/>
            </a:stretch>
          </a:blipFill>
        </p:spPr>
      </p:sp>
      <p:sp>
        <p:nvSpPr>
          <p:cNvPr id="8" name="Freeform 8"/>
          <p:cNvSpPr/>
          <p:nvPr/>
        </p:nvSpPr>
        <p:spPr>
          <a:xfrm>
            <a:off x="8506586" y="2048375"/>
            <a:ext cx="9841352" cy="1082549"/>
          </a:xfrm>
          <a:custGeom>
            <a:avLst/>
            <a:gdLst/>
            <a:ahLst/>
            <a:cxnLst/>
            <a:rect l="l" t="t" r="r" b="b"/>
            <a:pathLst>
              <a:path w="9841352" h="1082549">
                <a:moveTo>
                  <a:pt x="0" y="0"/>
                </a:moveTo>
                <a:lnTo>
                  <a:pt x="9841352" y="0"/>
                </a:lnTo>
                <a:lnTo>
                  <a:pt x="9841352" y="1082549"/>
                </a:lnTo>
                <a:lnTo>
                  <a:pt x="0" y="1082549"/>
                </a:lnTo>
                <a:lnTo>
                  <a:pt x="0" y="0"/>
                </a:lnTo>
                <a:close/>
              </a:path>
            </a:pathLst>
          </a:custGeom>
          <a:blipFill>
            <a:blip r:embed="rId5"/>
            <a:stretch>
              <a:fillRect/>
            </a:stretch>
          </a:blipFill>
        </p:spPr>
      </p:sp>
      <p:sp>
        <p:nvSpPr>
          <p:cNvPr id="9" name="Freeform 9"/>
          <p:cNvSpPr/>
          <p:nvPr/>
        </p:nvSpPr>
        <p:spPr>
          <a:xfrm>
            <a:off x="8506586" y="3638797"/>
            <a:ext cx="6030544" cy="2209951"/>
          </a:xfrm>
          <a:custGeom>
            <a:avLst/>
            <a:gdLst/>
            <a:ahLst/>
            <a:cxnLst/>
            <a:rect l="l" t="t" r="r" b="b"/>
            <a:pathLst>
              <a:path w="6030544" h="2209951">
                <a:moveTo>
                  <a:pt x="0" y="0"/>
                </a:moveTo>
                <a:lnTo>
                  <a:pt x="6030544" y="0"/>
                </a:lnTo>
                <a:lnTo>
                  <a:pt x="6030544" y="2209951"/>
                </a:lnTo>
                <a:lnTo>
                  <a:pt x="0" y="2209951"/>
                </a:lnTo>
                <a:lnTo>
                  <a:pt x="0" y="0"/>
                </a:lnTo>
                <a:close/>
              </a:path>
            </a:pathLst>
          </a:custGeom>
          <a:blipFill>
            <a:blip r:embed="rId6"/>
            <a:stretch>
              <a:fillRect/>
            </a:stretch>
          </a:blipFill>
        </p:spPr>
      </p:sp>
      <p:sp>
        <p:nvSpPr>
          <p:cNvPr id="10" name="Freeform 10"/>
          <p:cNvSpPr/>
          <p:nvPr/>
        </p:nvSpPr>
        <p:spPr>
          <a:xfrm>
            <a:off x="8506586" y="6590394"/>
            <a:ext cx="5581914" cy="1671232"/>
          </a:xfrm>
          <a:custGeom>
            <a:avLst/>
            <a:gdLst/>
            <a:ahLst/>
            <a:cxnLst/>
            <a:rect l="l" t="t" r="r" b="b"/>
            <a:pathLst>
              <a:path w="5581914" h="1671232">
                <a:moveTo>
                  <a:pt x="0" y="0"/>
                </a:moveTo>
                <a:lnTo>
                  <a:pt x="5581914" y="0"/>
                </a:lnTo>
                <a:lnTo>
                  <a:pt x="5581914" y="1671232"/>
                </a:lnTo>
                <a:lnTo>
                  <a:pt x="0" y="1671232"/>
                </a:lnTo>
                <a:lnTo>
                  <a:pt x="0" y="0"/>
                </a:lnTo>
                <a:close/>
              </a:path>
            </a:pathLst>
          </a:custGeom>
          <a:blipFill>
            <a:blip r:embed="rId7"/>
            <a:stretch>
              <a:fillRect/>
            </a:stretch>
          </a:blipFill>
        </p:spPr>
      </p:sp>
      <p:sp>
        <p:nvSpPr>
          <p:cNvPr id="11" name="Freeform 11"/>
          <p:cNvSpPr/>
          <p:nvPr/>
        </p:nvSpPr>
        <p:spPr>
          <a:xfrm>
            <a:off x="7210750" y="9007624"/>
            <a:ext cx="11301259" cy="692202"/>
          </a:xfrm>
          <a:custGeom>
            <a:avLst/>
            <a:gdLst/>
            <a:ahLst/>
            <a:cxnLst/>
            <a:rect l="l" t="t" r="r" b="b"/>
            <a:pathLst>
              <a:path w="11301259" h="692202">
                <a:moveTo>
                  <a:pt x="0" y="0"/>
                </a:moveTo>
                <a:lnTo>
                  <a:pt x="11301259" y="0"/>
                </a:lnTo>
                <a:lnTo>
                  <a:pt x="11301259" y="692202"/>
                </a:lnTo>
                <a:lnTo>
                  <a:pt x="0" y="692202"/>
                </a:lnTo>
                <a:lnTo>
                  <a:pt x="0" y="0"/>
                </a:lnTo>
                <a:close/>
              </a:path>
            </a:pathLst>
          </a:custGeom>
          <a:blipFill>
            <a:blip r:embed="rId8"/>
            <a:stretch>
              <a:fillRect/>
            </a:stretch>
          </a:blipFill>
        </p:spPr>
      </p:sp>
      <p:sp>
        <p:nvSpPr>
          <p:cNvPr id="12" name="TextBox 12"/>
          <p:cNvSpPr txBox="1"/>
          <p:nvPr/>
        </p:nvSpPr>
        <p:spPr>
          <a:xfrm>
            <a:off x="138111" y="269993"/>
            <a:ext cx="8368475" cy="758707"/>
          </a:xfrm>
          <a:prstGeom prst="rect">
            <a:avLst/>
          </a:prstGeom>
        </p:spPr>
        <p:txBody>
          <a:bodyPr lIns="0" tIns="0" rIns="0" bIns="0" rtlCol="0" anchor="t">
            <a:spAutoFit/>
          </a:bodyPr>
          <a:lstStyle/>
          <a:p>
            <a:pPr algn="l">
              <a:lnSpc>
                <a:spcPts val="5841"/>
              </a:lnSpc>
            </a:pPr>
            <a:r>
              <a:rPr lang="en-US" sz="5408" b="1">
                <a:solidFill>
                  <a:srgbClr val="FFFFFF"/>
                </a:solidFill>
                <a:latin typeface="Barlow Condensed Bold"/>
                <a:ea typeface="Barlow Condensed Bold"/>
                <a:cs typeface="Barlow Condensed Bold"/>
                <a:sym typeface="Barlow Condensed Bold"/>
              </a:rPr>
              <a:t> Cấu hình Router A</a:t>
            </a:r>
          </a:p>
        </p:txBody>
      </p:sp>
      <p:sp>
        <p:nvSpPr>
          <p:cNvPr id="13" name="TextBox 13"/>
          <p:cNvSpPr txBox="1"/>
          <p:nvPr/>
        </p:nvSpPr>
        <p:spPr>
          <a:xfrm>
            <a:off x="440780" y="1557588"/>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1: Cấu hình IP cho các giao diện</a:t>
            </a:r>
          </a:p>
        </p:txBody>
      </p:sp>
      <p:sp>
        <p:nvSpPr>
          <p:cNvPr id="14" name="TextBox 14"/>
          <p:cNvSpPr txBox="1"/>
          <p:nvPr/>
        </p:nvSpPr>
        <p:spPr>
          <a:xfrm>
            <a:off x="468065" y="5145975"/>
            <a:ext cx="3565938" cy="384048"/>
          </a:xfrm>
          <a:prstGeom prst="rect">
            <a:avLst/>
          </a:prstGeom>
        </p:spPr>
        <p:txBody>
          <a:bodyPr lIns="0" tIns="0" rIns="0" bIns="0" rtlCol="0" anchor="t">
            <a:spAutoFit/>
          </a:bodyPr>
          <a:lstStyle/>
          <a:p>
            <a:pPr algn="l">
              <a:lnSpc>
                <a:spcPts val="2916"/>
              </a:lnSpc>
            </a:pPr>
            <a:r>
              <a:rPr lang="en-US" sz="2700" b="1">
                <a:solidFill>
                  <a:srgbClr val="00255F"/>
                </a:solidFill>
                <a:latin typeface="Barlow Condensed Bold"/>
                <a:ea typeface="Barlow Condensed Bold"/>
                <a:cs typeface="Barlow Condensed Bold"/>
                <a:sym typeface="Barlow Condensed Bold"/>
              </a:rPr>
              <a:t> Bước 2: Định tuyến tĩnh</a:t>
            </a:r>
          </a:p>
        </p:txBody>
      </p:sp>
      <p:sp>
        <p:nvSpPr>
          <p:cNvPr id="15" name="TextBox 15"/>
          <p:cNvSpPr txBox="1"/>
          <p:nvPr/>
        </p:nvSpPr>
        <p:spPr>
          <a:xfrm>
            <a:off x="420911" y="6888752"/>
            <a:ext cx="3660248" cy="384048"/>
          </a:xfrm>
          <a:prstGeom prst="rect">
            <a:avLst/>
          </a:prstGeom>
        </p:spPr>
        <p:txBody>
          <a:bodyPr lIns="0" tIns="0" rIns="0" bIns="0" rtlCol="0" anchor="t">
            <a:spAutoFit/>
          </a:bodyPr>
          <a:lstStyle/>
          <a:p>
            <a:pPr algn="l">
              <a:lnSpc>
                <a:spcPts val="2916"/>
              </a:lnSpc>
            </a:pPr>
            <a:r>
              <a:rPr lang="en-US" sz="2700" b="1">
                <a:solidFill>
                  <a:srgbClr val="00255F"/>
                </a:solidFill>
                <a:latin typeface="Barlow Condensed Bold"/>
                <a:ea typeface="Barlow Condensed Bold"/>
                <a:cs typeface="Barlow Condensed Bold"/>
                <a:sym typeface="Barlow Condensed Bold"/>
              </a:rPr>
              <a:t> Bước 3: Cấu hình ISAKMP</a:t>
            </a:r>
          </a:p>
        </p:txBody>
      </p:sp>
      <p:sp>
        <p:nvSpPr>
          <p:cNvPr id="16" name="TextBox 16"/>
          <p:cNvSpPr txBox="1"/>
          <p:nvPr/>
        </p:nvSpPr>
        <p:spPr>
          <a:xfrm>
            <a:off x="8241115" y="1356039"/>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4: Tạo IPSec Transform Set</a:t>
            </a:r>
          </a:p>
        </p:txBody>
      </p:sp>
      <p:sp>
        <p:nvSpPr>
          <p:cNvPr id="17" name="TextBox 17"/>
          <p:cNvSpPr txBox="1"/>
          <p:nvPr/>
        </p:nvSpPr>
        <p:spPr>
          <a:xfrm>
            <a:off x="8241115" y="6034896"/>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6: Áp dụng Crypto Map vào Giao Diện WAN</a:t>
            </a:r>
          </a:p>
        </p:txBody>
      </p:sp>
      <p:sp>
        <p:nvSpPr>
          <p:cNvPr id="18" name="TextBox 18"/>
          <p:cNvSpPr txBox="1"/>
          <p:nvPr/>
        </p:nvSpPr>
        <p:spPr>
          <a:xfrm>
            <a:off x="8241115" y="3149974"/>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 Bước 5: Tạo Crypto Map</a:t>
            </a:r>
          </a:p>
        </p:txBody>
      </p:sp>
      <p:sp>
        <p:nvSpPr>
          <p:cNvPr id="19" name="TextBox 19"/>
          <p:cNvSpPr txBox="1"/>
          <p:nvPr/>
        </p:nvSpPr>
        <p:spPr>
          <a:xfrm>
            <a:off x="8241115" y="8452126"/>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 Bước 7: ACL cho lưu lượng mã hóa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0799"/>
            <a:ext cx="9658350" cy="1097555"/>
            <a:chOff x="0" y="0"/>
            <a:chExt cx="2543763" cy="289068"/>
          </a:xfrm>
        </p:grpSpPr>
        <p:sp>
          <p:nvSpPr>
            <p:cNvPr id="3" name="Freeform 3"/>
            <p:cNvSpPr/>
            <p:nvPr/>
          </p:nvSpPr>
          <p:spPr>
            <a:xfrm>
              <a:off x="0" y="0"/>
              <a:ext cx="2543763" cy="289068"/>
            </a:xfrm>
            <a:custGeom>
              <a:avLst/>
              <a:gdLst/>
              <a:ahLst/>
              <a:cxnLst/>
              <a:rect l="l" t="t" r="r" b="b"/>
              <a:pathLst>
                <a:path w="2543763" h="289068">
                  <a:moveTo>
                    <a:pt x="0" y="0"/>
                  </a:moveTo>
                  <a:lnTo>
                    <a:pt x="2543763" y="0"/>
                  </a:lnTo>
                  <a:lnTo>
                    <a:pt x="2543763" y="289068"/>
                  </a:lnTo>
                  <a:lnTo>
                    <a:pt x="0" y="289068"/>
                  </a:lnTo>
                  <a:close/>
                </a:path>
              </a:pathLst>
            </a:custGeom>
            <a:gradFill rotWithShape="1">
              <a:gsLst>
                <a:gs pos="0">
                  <a:srgbClr val="00388F">
                    <a:alpha val="100000"/>
                  </a:srgbClr>
                </a:gs>
                <a:gs pos="100000">
                  <a:srgbClr val="00388F">
                    <a:alpha val="0"/>
                  </a:srgbClr>
                </a:gs>
              </a:gsLst>
              <a:lin ang="0"/>
            </a:gradFill>
          </p:spPr>
        </p:sp>
        <p:sp>
          <p:nvSpPr>
            <p:cNvPr id="4" name="TextBox 4"/>
            <p:cNvSpPr txBox="1"/>
            <p:nvPr/>
          </p:nvSpPr>
          <p:spPr>
            <a:xfrm>
              <a:off x="0" y="-57150"/>
              <a:ext cx="2543763" cy="346218"/>
            </a:xfrm>
            <a:prstGeom prst="rect">
              <a:avLst/>
            </a:prstGeom>
          </p:spPr>
          <p:txBody>
            <a:bodyPr lIns="50800" tIns="50800" rIns="50800" bIns="50800" rtlCol="0" anchor="ctr"/>
            <a:lstStyle/>
            <a:p>
              <a:pPr algn="ctr">
                <a:lnSpc>
                  <a:spcPts val="3217"/>
                </a:lnSpc>
              </a:pPr>
              <a:endParaRPr/>
            </a:p>
          </p:txBody>
        </p:sp>
      </p:grpSp>
      <p:sp>
        <p:nvSpPr>
          <p:cNvPr id="5" name="Freeform 5"/>
          <p:cNvSpPr/>
          <p:nvPr/>
        </p:nvSpPr>
        <p:spPr>
          <a:xfrm>
            <a:off x="380470" y="2035234"/>
            <a:ext cx="5688957" cy="3149818"/>
          </a:xfrm>
          <a:custGeom>
            <a:avLst/>
            <a:gdLst/>
            <a:ahLst/>
            <a:cxnLst/>
            <a:rect l="l" t="t" r="r" b="b"/>
            <a:pathLst>
              <a:path w="5688957" h="3149818">
                <a:moveTo>
                  <a:pt x="0" y="0"/>
                </a:moveTo>
                <a:lnTo>
                  <a:pt x="5688957" y="0"/>
                </a:lnTo>
                <a:lnTo>
                  <a:pt x="5688957" y="3149818"/>
                </a:lnTo>
                <a:lnTo>
                  <a:pt x="0" y="3149818"/>
                </a:lnTo>
                <a:lnTo>
                  <a:pt x="0" y="0"/>
                </a:lnTo>
                <a:close/>
              </a:path>
            </a:pathLst>
          </a:custGeom>
          <a:blipFill>
            <a:blip r:embed="rId2"/>
            <a:stretch>
              <a:fillRect/>
            </a:stretch>
          </a:blipFill>
        </p:spPr>
      </p:sp>
      <p:sp>
        <p:nvSpPr>
          <p:cNvPr id="6" name="Freeform 6"/>
          <p:cNvSpPr/>
          <p:nvPr/>
        </p:nvSpPr>
        <p:spPr>
          <a:xfrm>
            <a:off x="350228" y="6044373"/>
            <a:ext cx="5326048" cy="813392"/>
          </a:xfrm>
          <a:custGeom>
            <a:avLst/>
            <a:gdLst/>
            <a:ahLst/>
            <a:cxnLst/>
            <a:rect l="l" t="t" r="r" b="b"/>
            <a:pathLst>
              <a:path w="5326048" h="813392">
                <a:moveTo>
                  <a:pt x="0" y="0"/>
                </a:moveTo>
                <a:lnTo>
                  <a:pt x="5326048" y="0"/>
                </a:lnTo>
                <a:lnTo>
                  <a:pt x="5326048" y="813392"/>
                </a:lnTo>
                <a:lnTo>
                  <a:pt x="0" y="813392"/>
                </a:lnTo>
                <a:lnTo>
                  <a:pt x="0" y="0"/>
                </a:lnTo>
                <a:close/>
              </a:path>
            </a:pathLst>
          </a:custGeom>
          <a:blipFill>
            <a:blip r:embed="rId3"/>
            <a:stretch>
              <a:fillRect/>
            </a:stretch>
          </a:blipFill>
        </p:spPr>
      </p:sp>
      <p:sp>
        <p:nvSpPr>
          <p:cNvPr id="7" name="Freeform 7"/>
          <p:cNvSpPr/>
          <p:nvPr/>
        </p:nvSpPr>
        <p:spPr>
          <a:xfrm>
            <a:off x="350228" y="7587125"/>
            <a:ext cx="5597968" cy="2455249"/>
          </a:xfrm>
          <a:custGeom>
            <a:avLst/>
            <a:gdLst/>
            <a:ahLst/>
            <a:cxnLst/>
            <a:rect l="l" t="t" r="r" b="b"/>
            <a:pathLst>
              <a:path w="5597968" h="2455249">
                <a:moveTo>
                  <a:pt x="0" y="0"/>
                </a:moveTo>
                <a:lnTo>
                  <a:pt x="5597968" y="0"/>
                </a:lnTo>
                <a:lnTo>
                  <a:pt x="5597968" y="2455248"/>
                </a:lnTo>
                <a:lnTo>
                  <a:pt x="0" y="2455248"/>
                </a:lnTo>
                <a:lnTo>
                  <a:pt x="0" y="0"/>
                </a:lnTo>
                <a:close/>
              </a:path>
            </a:pathLst>
          </a:custGeom>
          <a:blipFill>
            <a:blip r:embed="rId4"/>
            <a:stretch>
              <a:fillRect/>
            </a:stretch>
          </a:blipFill>
        </p:spPr>
      </p:sp>
      <p:sp>
        <p:nvSpPr>
          <p:cNvPr id="8" name="Freeform 8"/>
          <p:cNvSpPr/>
          <p:nvPr/>
        </p:nvSpPr>
        <p:spPr>
          <a:xfrm>
            <a:off x="8012913" y="1962780"/>
            <a:ext cx="10499096" cy="1023662"/>
          </a:xfrm>
          <a:custGeom>
            <a:avLst/>
            <a:gdLst/>
            <a:ahLst/>
            <a:cxnLst/>
            <a:rect l="l" t="t" r="r" b="b"/>
            <a:pathLst>
              <a:path w="10499096" h="1023662">
                <a:moveTo>
                  <a:pt x="0" y="0"/>
                </a:moveTo>
                <a:lnTo>
                  <a:pt x="10499096" y="0"/>
                </a:lnTo>
                <a:lnTo>
                  <a:pt x="10499096" y="1023662"/>
                </a:lnTo>
                <a:lnTo>
                  <a:pt x="0" y="1023662"/>
                </a:lnTo>
                <a:lnTo>
                  <a:pt x="0" y="0"/>
                </a:lnTo>
                <a:close/>
              </a:path>
            </a:pathLst>
          </a:custGeom>
          <a:blipFill>
            <a:blip r:embed="rId5"/>
            <a:stretch>
              <a:fillRect/>
            </a:stretch>
          </a:blipFill>
        </p:spPr>
      </p:sp>
      <p:sp>
        <p:nvSpPr>
          <p:cNvPr id="9" name="Freeform 9"/>
          <p:cNvSpPr/>
          <p:nvPr/>
        </p:nvSpPr>
        <p:spPr>
          <a:xfrm>
            <a:off x="8098680" y="3676897"/>
            <a:ext cx="6255291" cy="2205551"/>
          </a:xfrm>
          <a:custGeom>
            <a:avLst/>
            <a:gdLst/>
            <a:ahLst/>
            <a:cxnLst/>
            <a:rect l="l" t="t" r="r" b="b"/>
            <a:pathLst>
              <a:path w="6255291" h="2205551">
                <a:moveTo>
                  <a:pt x="0" y="0"/>
                </a:moveTo>
                <a:lnTo>
                  <a:pt x="6255291" y="0"/>
                </a:lnTo>
                <a:lnTo>
                  <a:pt x="6255291" y="2205551"/>
                </a:lnTo>
                <a:lnTo>
                  <a:pt x="0" y="2205551"/>
                </a:lnTo>
                <a:lnTo>
                  <a:pt x="0" y="0"/>
                </a:lnTo>
                <a:close/>
              </a:path>
            </a:pathLst>
          </a:custGeom>
          <a:blipFill>
            <a:blip r:embed="rId6"/>
            <a:stretch>
              <a:fillRect/>
            </a:stretch>
          </a:blipFill>
        </p:spPr>
      </p:sp>
      <p:sp>
        <p:nvSpPr>
          <p:cNvPr id="10" name="Freeform 10"/>
          <p:cNvSpPr/>
          <p:nvPr/>
        </p:nvSpPr>
        <p:spPr>
          <a:xfrm>
            <a:off x="8098680" y="6561819"/>
            <a:ext cx="5423470" cy="1767393"/>
          </a:xfrm>
          <a:custGeom>
            <a:avLst/>
            <a:gdLst/>
            <a:ahLst/>
            <a:cxnLst/>
            <a:rect l="l" t="t" r="r" b="b"/>
            <a:pathLst>
              <a:path w="5423470" h="1767393">
                <a:moveTo>
                  <a:pt x="0" y="0"/>
                </a:moveTo>
                <a:lnTo>
                  <a:pt x="5423469" y="0"/>
                </a:lnTo>
                <a:lnTo>
                  <a:pt x="5423469" y="1767392"/>
                </a:lnTo>
                <a:lnTo>
                  <a:pt x="0" y="1767392"/>
                </a:lnTo>
                <a:lnTo>
                  <a:pt x="0" y="0"/>
                </a:lnTo>
                <a:close/>
              </a:path>
            </a:pathLst>
          </a:custGeom>
          <a:blipFill>
            <a:blip r:embed="rId7"/>
            <a:stretch>
              <a:fillRect/>
            </a:stretch>
          </a:blipFill>
        </p:spPr>
      </p:sp>
      <p:sp>
        <p:nvSpPr>
          <p:cNvPr id="11" name="Freeform 11"/>
          <p:cNvSpPr/>
          <p:nvPr/>
        </p:nvSpPr>
        <p:spPr>
          <a:xfrm>
            <a:off x="7419993" y="9258300"/>
            <a:ext cx="10868007" cy="733591"/>
          </a:xfrm>
          <a:custGeom>
            <a:avLst/>
            <a:gdLst/>
            <a:ahLst/>
            <a:cxnLst/>
            <a:rect l="l" t="t" r="r" b="b"/>
            <a:pathLst>
              <a:path w="10868007" h="733591">
                <a:moveTo>
                  <a:pt x="0" y="0"/>
                </a:moveTo>
                <a:lnTo>
                  <a:pt x="10868007" y="0"/>
                </a:lnTo>
                <a:lnTo>
                  <a:pt x="10868007" y="733591"/>
                </a:lnTo>
                <a:lnTo>
                  <a:pt x="0" y="733591"/>
                </a:lnTo>
                <a:lnTo>
                  <a:pt x="0" y="0"/>
                </a:lnTo>
                <a:close/>
              </a:path>
            </a:pathLst>
          </a:custGeom>
          <a:blipFill>
            <a:blip r:embed="rId8"/>
            <a:stretch>
              <a:fillRect/>
            </a:stretch>
          </a:blipFill>
        </p:spPr>
      </p:sp>
      <p:sp>
        <p:nvSpPr>
          <p:cNvPr id="12" name="TextBox 12"/>
          <p:cNvSpPr txBox="1"/>
          <p:nvPr/>
        </p:nvSpPr>
        <p:spPr>
          <a:xfrm>
            <a:off x="138111" y="269993"/>
            <a:ext cx="8368475" cy="758707"/>
          </a:xfrm>
          <a:prstGeom prst="rect">
            <a:avLst/>
          </a:prstGeom>
        </p:spPr>
        <p:txBody>
          <a:bodyPr lIns="0" tIns="0" rIns="0" bIns="0" rtlCol="0" anchor="t">
            <a:spAutoFit/>
          </a:bodyPr>
          <a:lstStyle/>
          <a:p>
            <a:pPr algn="l">
              <a:lnSpc>
                <a:spcPts val="5841"/>
              </a:lnSpc>
            </a:pPr>
            <a:r>
              <a:rPr lang="en-US" sz="5408" b="1">
                <a:solidFill>
                  <a:srgbClr val="FFFFFF"/>
                </a:solidFill>
                <a:latin typeface="Barlow Condensed Bold"/>
                <a:ea typeface="Barlow Condensed Bold"/>
                <a:cs typeface="Barlow Condensed Bold"/>
                <a:sym typeface="Barlow Condensed Bold"/>
              </a:rPr>
              <a:t>Cấu hình Router B</a:t>
            </a:r>
          </a:p>
        </p:txBody>
      </p:sp>
      <p:sp>
        <p:nvSpPr>
          <p:cNvPr id="13" name="TextBox 13"/>
          <p:cNvSpPr txBox="1"/>
          <p:nvPr/>
        </p:nvSpPr>
        <p:spPr>
          <a:xfrm>
            <a:off x="440780" y="1557588"/>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1: Cấu hình IP cho các giao diện</a:t>
            </a:r>
          </a:p>
        </p:txBody>
      </p:sp>
      <p:sp>
        <p:nvSpPr>
          <p:cNvPr id="14" name="TextBox 14"/>
          <p:cNvSpPr txBox="1"/>
          <p:nvPr/>
        </p:nvSpPr>
        <p:spPr>
          <a:xfrm>
            <a:off x="440780" y="5498400"/>
            <a:ext cx="3565938" cy="384048"/>
          </a:xfrm>
          <a:prstGeom prst="rect">
            <a:avLst/>
          </a:prstGeom>
        </p:spPr>
        <p:txBody>
          <a:bodyPr lIns="0" tIns="0" rIns="0" bIns="0" rtlCol="0" anchor="t">
            <a:spAutoFit/>
          </a:bodyPr>
          <a:lstStyle/>
          <a:p>
            <a:pPr algn="l">
              <a:lnSpc>
                <a:spcPts val="2916"/>
              </a:lnSpc>
            </a:pPr>
            <a:r>
              <a:rPr lang="en-US" sz="2700" b="1">
                <a:solidFill>
                  <a:srgbClr val="00255F"/>
                </a:solidFill>
                <a:latin typeface="Barlow Condensed Bold"/>
                <a:ea typeface="Barlow Condensed Bold"/>
                <a:cs typeface="Barlow Condensed Bold"/>
                <a:sym typeface="Barlow Condensed Bold"/>
              </a:rPr>
              <a:t> Bước 2: Định tuyến tĩnh</a:t>
            </a:r>
          </a:p>
        </p:txBody>
      </p:sp>
      <p:sp>
        <p:nvSpPr>
          <p:cNvPr id="15" name="TextBox 15"/>
          <p:cNvSpPr txBox="1"/>
          <p:nvPr/>
        </p:nvSpPr>
        <p:spPr>
          <a:xfrm>
            <a:off x="440780" y="7041962"/>
            <a:ext cx="3660248" cy="384048"/>
          </a:xfrm>
          <a:prstGeom prst="rect">
            <a:avLst/>
          </a:prstGeom>
        </p:spPr>
        <p:txBody>
          <a:bodyPr lIns="0" tIns="0" rIns="0" bIns="0" rtlCol="0" anchor="t">
            <a:spAutoFit/>
          </a:bodyPr>
          <a:lstStyle/>
          <a:p>
            <a:pPr algn="l">
              <a:lnSpc>
                <a:spcPts val="2916"/>
              </a:lnSpc>
            </a:pPr>
            <a:r>
              <a:rPr lang="en-US" sz="2700" b="1">
                <a:solidFill>
                  <a:srgbClr val="00255F"/>
                </a:solidFill>
                <a:latin typeface="Barlow Condensed Bold"/>
                <a:ea typeface="Barlow Condensed Bold"/>
                <a:cs typeface="Barlow Condensed Bold"/>
                <a:sym typeface="Barlow Condensed Bold"/>
              </a:rPr>
              <a:t> Bước 3: Cấu hình ISAKMP</a:t>
            </a:r>
          </a:p>
        </p:txBody>
      </p:sp>
      <p:sp>
        <p:nvSpPr>
          <p:cNvPr id="16" name="TextBox 16"/>
          <p:cNvSpPr txBox="1"/>
          <p:nvPr/>
        </p:nvSpPr>
        <p:spPr>
          <a:xfrm>
            <a:off x="8241115" y="1356039"/>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4: Tạo IPSec Transform Set</a:t>
            </a:r>
          </a:p>
        </p:txBody>
      </p:sp>
      <p:sp>
        <p:nvSpPr>
          <p:cNvPr id="17" name="TextBox 17"/>
          <p:cNvSpPr txBox="1"/>
          <p:nvPr/>
        </p:nvSpPr>
        <p:spPr>
          <a:xfrm>
            <a:off x="8241115" y="6034896"/>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Bước 6: Áp dụng Crypto Map vào Giao Diện WAN</a:t>
            </a:r>
          </a:p>
        </p:txBody>
      </p:sp>
      <p:sp>
        <p:nvSpPr>
          <p:cNvPr id="18" name="TextBox 18"/>
          <p:cNvSpPr txBox="1"/>
          <p:nvPr/>
        </p:nvSpPr>
        <p:spPr>
          <a:xfrm>
            <a:off x="8241115" y="3149974"/>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 Bước 5: Tạo Crypto Map</a:t>
            </a:r>
          </a:p>
        </p:txBody>
      </p:sp>
      <p:sp>
        <p:nvSpPr>
          <p:cNvPr id="19" name="TextBox 19"/>
          <p:cNvSpPr txBox="1"/>
          <p:nvPr/>
        </p:nvSpPr>
        <p:spPr>
          <a:xfrm>
            <a:off x="8241115" y="8567336"/>
            <a:ext cx="6112856" cy="384048"/>
          </a:xfrm>
          <a:prstGeom prst="rect">
            <a:avLst/>
          </a:prstGeom>
        </p:spPr>
        <p:txBody>
          <a:bodyPr lIns="0" tIns="0" rIns="0" bIns="0" rtlCol="0" anchor="t">
            <a:spAutoFit/>
          </a:bodyPr>
          <a:lstStyle/>
          <a:p>
            <a:pPr algn="l">
              <a:lnSpc>
                <a:spcPts val="2915"/>
              </a:lnSpc>
            </a:pPr>
            <a:r>
              <a:rPr lang="en-US" sz="2699" b="1">
                <a:solidFill>
                  <a:srgbClr val="00255F"/>
                </a:solidFill>
                <a:latin typeface="Barlow Condensed Bold"/>
                <a:ea typeface="Barlow Condensed Bold"/>
                <a:cs typeface="Barlow Condensed Bold"/>
                <a:sym typeface="Barlow Condensed Bold"/>
              </a:rPr>
              <a:t> Bước 7: ACL cho lưu lượng mã hóa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6432" y="5526888"/>
            <a:ext cx="10593582" cy="607545"/>
            <a:chOff x="0" y="0"/>
            <a:chExt cx="2321829" cy="133158"/>
          </a:xfrm>
        </p:grpSpPr>
        <p:sp>
          <p:nvSpPr>
            <p:cNvPr id="3" name="Freeform 3"/>
            <p:cNvSpPr/>
            <p:nvPr/>
          </p:nvSpPr>
          <p:spPr>
            <a:xfrm>
              <a:off x="0" y="0"/>
              <a:ext cx="2321829" cy="133158"/>
            </a:xfrm>
            <a:custGeom>
              <a:avLst/>
              <a:gdLst/>
              <a:ahLst/>
              <a:cxnLst/>
              <a:rect l="l" t="t" r="r" b="b"/>
              <a:pathLst>
                <a:path w="2321829" h="133158">
                  <a:moveTo>
                    <a:pt x="0" y="0"/>
                  </a:moveTo>
                  <a:lnTo>
                    <a:pt x="2321829" y="0"/>
                  </a:lnTo>
                  <a:lnTo>
                    <a:pt x="2321829" y="133158"/>
                  </a:lnTo>
                  <a:lnTo>
                    <a:pt x="0" y="133158"/>
                  </a:lnTo>
                  <a:close/>
                </a:path>
              </a:pathLst>
            </a:custGeom>
            <a:gradFill rotWithShape="1">
              <a:gsLst>
                <a:gs pos="0">
                  <a:srgbClr val="00388F">
                    <a:alpha val="100000"/>
                  </a:srgbClr>
                </a:gs>
                <a:gs pos="100000">
                  <a:srgbClr val="00388F">
                    <a:alpha val="0"/>
                  </a:srgbClr>
                </a:gs>
              </a:gsLst>
              <a:lin ang="0"/>
            </a:gradFill>
          </p:spPr>
        </p:sp>
        <p:sp>
          <p:nvSpPr>
            <p:cNvPr id="4" name="TextBox 4"/>
            <p:cNvSpPr txBox="1"/>
            <p:nvPr/>
          </p:nvSpPr>
          <p:spPr>
            <a:xfrm>
              <a:off x="0" y="-57150"/>
              <a:ext cx="2321829" cy="190308"/>
            </a:xfrm>
            <a:prstGeom prst="rect">
              <a:avLst/>
            </a:prstGeom>
          </p:spPr>
          <p:txBody>
            <a:bodyPr lIns="50800" tIns="50800" rIns="50800" bIns="50800" rtlCol="0" anchor="ctr"/>
            <a:lstStyle/>
            <a:p>
              <a:pPr algn="ctr">
                <a:lnSpc>
                  <a:spcPts val="3217"/>
                </a:lnSpc>
              </a:pPr>
              <a:endParaRPr/>
            </a:p>
          </p:txBody>
        </p:sp>
      </p:grpSp>
      <p:grpSp>
        <p:nvGrpSpPr>
          <p:cNvPr id="5" name="Group 5"/>
          <p:cNvGrpSpPr/>
          <p:nvPr/>
        </p:nvGrpSpPr>
        <p:grpSpPr>
          <a:xfrm>
            <a:off x="224300" y="6570997"/>
            <a:ext cx="3666817" cy="631430"/>
            <a:chOff x="0" y="0"/>
            <a:chExt cx="803918" cy="138436"/>
          </a:xfrm>
        </p:grpSpPr>
        <p:sp>
          <p:nvSpPr>
            <p:cNvPr id="6" name="Freeform 6"/>
            <p:cNvSpPr/>
            <p:nvPr/>
          </p:nvSpPr>
          <p:spPr>
            <a:xfrm>
              <a:off x="0" y="0"/>
              <a:ext cx="803918" cy="138436"/>
            </a:xfrm>
            <a:custGeom>
              <a:avLst/>
              <a:gdLst/>
              <a:ahLst/>
              <a:cxnLst/>
              <a:rect l="l" t="t" r="r" b="b"/>
              <a:pathLst>
                <a:path w="803918" h="138436">
                  <a:moveTo>
                    <a:pt x="69218" y="0"/>
                  </a:moveTo>
                  <a:lnTo>
                    <a:pt x="734700" y="0"/>
                  </a:lnTo>
                  <a:cubicBezTo>
                    <a:pt x="753058" y="0"/>
                    <a:pt x="770664" y="7293"/>
                    <a:pt x="783645" y="20273"/>
                  </a:cubicBezTo>
                  <a:cubicBezTo>
                    <a:pt x="796626" y="33254"/>
                    <a:pt x="803918" y="50860"/>
                    <a:pt x="803918" y="69218"/>
                  </a:cubicBezTo>
                  <a:lnTo>
                    <a:pt x="803918" y="69218"/>
                  </a:lnTo>
                  <a:cubicBezTo>
                    <a:pt x="803918" y="107446"/>
                    <a:pt x="772928" y="138436"/>
                    <a:pt x="734700"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7" name="TextBox 7"/>
            <p:cNvSpPr txBox="1"/>
            <p:nvPr/>
          </p:nvSpPr>
          <p:spPr>
            <a:xfrm>
              <a:off x="0" y="-57150"/>
              <a:ext cx="803918" cy="195586"/>
            </a:xfrm>
            <a:prstGeom prst="rect">
              <a:avLst/>
            </a:prstGeom>
          </p:spPr>
          <p:txBody>
            <a:bodyPr lIns="50800" tIns="50800" rIns="50800" bIns="50800" rtlCol="0" anchor="ctr"/>
            <a:lstStyle/>
            <a:p>
              <a:pPr algn="ctr">
                <a:lnSpc>
                  <a:spcPts val="3217"/>
                </a:lnSpc>
              </a:pPr>
              <a:endParaRPr/>
            </a:p>
          </p:txBody>
        </p:sp>
      </p:grpSp>
      <p:grpSp>
        <p:nvGrpSpPr>
          <p:cNvPr id="8" name="Group 8"/>
          <p:cNvGrpSpPr/>
          <p:nvPr/>
        </p:nvGrpSpPr>
        <p:grpSpPr>
          <a:xfrm>
            <a:off x="-61960" y="0"/>
            <a:ext cx="18349960" cy="5526888"/>
            <a:chOff x="0" y="0"/>
            <a:chExt cx="4832911" cy="1455641"/>
          </a:xfrm>
        </p:grpSpPr>
        <p:sp>
          <p:nvSpPr>
            <p:cNvPr id="9" name="Freeform 9"/>
            <p:cNvSpPr/>
            <p:nvPr/>
          </p:nvSpPr>
          <p:spPr>
            <a:xfrm>
              <a:off x="0" y="0"/>
              <a:ext cx="4832911" cy="1455641"/>
            </a:xfrm>
            <a:custGeom>
              <a:avLst/>
              <a:gdLst/>
              <a:ahLst/>
              <a:cxnLst/>
              <a:rect l="l" t="t" r="r" b="b"/>
              <a:pathLst>
                <a:path w="4832911" h="1455641">
                  <a:moveTo>
                    <a:pt x="0" y="0"/>
                  </a:moveTo>
                  <a:lnTo>
                    <a:pt x="4832911" y="0"/>
                  </a:lnTo>
                  <a:lnTo>
                    <a:pt x="4832911" y="1455641"/>
                  </a:lnTo>
                  <a:lnTo>
                    <a:pt x="0" y="1455641"/>
                  </a:lnTo>
                  <a:close/>
                </a:path>
              </a:pathLst>
            </a:custGeom>
            <a:solidFill>
              <a:srgbClr val="FFFFFF"/>
            </a:solidFill>
          </p:spPr>
        </p:sp>
        <p:sp>
          <p:nvSpPr>
            <p:cNvPr id="10" name="TextBox 10"/>
            <p:cNvSpPr txBox="1"/>
            <p:nvPr/>
          </p:nvSpPr>
          <p:spPr>
            <a:xfrm>
              <a:off x="0" y="-38100"/>
              <a:ext cx="4832911" cy="1493741"/>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14187774" y="0"/>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2" name="TextBox 12"/>
          <p:cNvSpPr txBox="1"/>
          <p:nvPr/>
        </p:nvSpPr>
        <p:spPr>
          <a:xfrm>
            <a:off x="3891116" y="822562"/>
            <a:ext cx="10893663" cy="5181933"/>
          </a:xfrm>
          <a:prstGeom prst="rect">
            <a:avLst/>
          </a:prstGeom>
        </p:spPr>
        <p:txBody>
          <a:bodyPr lIns="0" tIns="0" rIns="0" bIns="0" rtlCol="0" anchor="t">
            <a:spAutoFit/>
          </a:bodyPr>
          <a:lstStyle/>
          <a:p>
            <a:pPr algn="just">
              <a:lnSpc>
                <a:spcPts val="5168"/>
              </a:lnSpc>
            </a:pPr>
            <a:r>
              <a:rPr lang="en-US" sz="3691" b="1">
                <a:solidFill>
                  <a:srgbClr val="000000"/>
                </a:solidFill>
                <a:latin typeface="Barlow Condensed Bold"/>
                <a:ea typeface="Barlow Condensed Bold"/>
                <a:cs typeface="Barlow Condensed Bold"/>
                <a:sym typeface="Barlow Condensed Bold"/>
              </a:rPr>
              <a:t>1.Ping giữa PC1 (192.168.1.x) và PC2 (192.168.2.x):</a:t>
            </a:r>
          </a:p>
          <a:p>
            <a:pPr algn="just">
              <a:lnSpc>
                <a:spcPts val="5168"/>
              </a:lnSpc>
            </a:pPr>
            <a:r>
              <a:rPr lang="en-US" sz="3691" b="1">
                <a:solidFill>
                  <a:srgbClr val="000000"/>
                </a:solidFill>
                <a:latin typeface="Barlow Condensed Bold"/>
                <a:ea typeface="Barlow Condensed Bold"/>
                <a:cs typeface="Barlow Condensed Bold"/>
                <a:sym typeface="Barlow Condensed Bold"/>
              </a:rPr>
              <a:t>- Ping từ PC1 đến PC2 và ngược lại.</a:t>
            </a:r>
          </a:p>
          <a:p>
            <a:pPr algn="just">
              <a:lnSpc>
                <a:spcPts val="5168"/>
              </a:lnSpc>
            </a:pPr>
            <a:r>
              <a:rPr lang="en-US" sz="3691" b="1">
                <a:solidFill>
                  <a:srgbClr val="000000"/>
                </a:solidFill>
                <a:latin typeface="Barlow Condensed Bold"/>
                <a:ea typeface="Barlow Condensed Bold"/>
                <a:cs typeface="Barlow Condensed Bold"/>
                <a:sym typeface="Barlow Condensed Bold"/>
              </a:rPr>
              <a:t>-Nếu cấu hình đúng, các gói tin sẽ được mã hóa qua IPSec VPN.</a:t>
            </a:r>
          </a:p>
          <a:p>
            <a:pPr algn="just">
              <a:lnSpc>
                <a:spcPts val="5168"/>
              </a:lnSpc>
            </a:pPr>
            <a:r>
              <a:rPr lang="en-US" sz="3691" b="1">
                <a:solidFill>
                  <a:srgbClr val="000000"/>
                </a:solidFill>
                <a:latin typeface="Barlow Condensed Bold"/>
                <a:ea typeface="Barlow Condensed Bold"/>
                <a:cs typeface="Barlow Condensed Bold"/>
                <a:sym typeface="Barlow Condensed Bold"/>
              </a:rPr>
              <a:t>2.Kiểm tra trạng thái VPN trên Router</a:t>
            </a:r>
          </a:p>
          <a:p>
            <a:pPr algn="just">
              <a:lnSpc>
                <a:spcPts val="5168"/>
              </a:lnSpc>
            </a:pPr>
            <a:r>
              <a:rPr lang="en-US" sz="3691" b="1">
                <a:solidFill>
                  <a:srgbClr val="000000"/>
                </a:solidFill>
                <a:latin typeface="Barlow Condensed Bold"/>
                <a:ea typeface="Barlow Condensed Bold"/>
                <a:cs typeface="Barlow Condensed Bold"/>
                <a:sym typeface="Barlow Condensed Bold"/>
              </a:rPr>
              <a:t>Lệnh kiểm tra:</a:t>
            </a:r>
          </a:p>
          <a:p>
            <a:pPr algn="just">
              <a:lnSpc>
                <a:spcPts val="5168"/>
              </a:lnSpc>
            </a:pPr>
            <a:r>
              <a:rPr lang="en-US" sz="3691" b="1">
                <a:solidFill>
                  <a:srgbClr val="000000"/>
                </a:solidFill>
                <a:latin typeface="Barlow Condensed Bold"/>
                <a:ea typeface="Barlow Condensed Bold"/>
                <a:cs typeface="Barlow Condensed Bold"/>
                <a:sym typeface="Barlow Condensed Bold"/>
              </a:rPr>
              <a:t>-show crypto isakmp sa </a:t>
            </a:r>
          </a:p>
          <a:p>
            <a:pPr algn="just">
              <a:lnSpc>
                <a:spcPts val="5168"/>
              </a:lnSpc>
            </a:pPr>
            <a:r>
              <a:rPr lang="en-US" sz="3691" b="1">
                <a:solidFill>
                  <a:srgbClr val="000000"/>
                </a:solidFill>
                <a:latin typeface="Barlow Condensed Bold"/>
                <a:ea typeface="Barlow Condensed Bold"/>
                <a:cs typeface="Barlow Condensed Bold"/>
                <a:sym typeface="Barlow Condensed Bold"/>
              </a:rPr>
              <a:t>-show crypto ipsec sa</a:t>
            </a:r>
          </a:p>
          <a:p>
            <a:pPr algn="just">
              <a:lnSpc>
                <a:spcPts val="5168"/>
              </a:lnSpc>
            </a:pPr>
            <a:endParaRPr lang="en-US" sz="3691" b="1">
              <a:solidFill>
                <a:srgbClr val="000000"/>
              </a:solidFill>
              <a:latin typeface="Barlow Condensed Bold"/>
              <a:ea typeface="Barlow Condensed Bold"/>
              <a:cs typeface="Barlow Condensed Bold"/>
              <a:sym typeface="Barlow Condensed Bold"/>
            </a:endParaRPr>
          </a:p>
        </p:txBody>
      </p:sp>
      <p:grpSp>
        <p:nvGrpSpPr>
          <p:cNvPr id="13" name="Group 13"/>
          <p:cNvGrpSpPr/>
          <p:nvPr/>
        </p:nvGrpSpPr>
        <p:grpSpPr>
          <a:xfrm>
            <a:off x="8583873" y="6570997"/>
            <a:ext cx="3666817" cy="631430"/>
            <a:chOff x="0" y="0"/>
            <a:chExt cx="803918" cy="138436"/>
          </a:xfrm>
        </p:grpSpPr>
        <p:sp>
          <p:nvSpPr>
            <p:cNvPr id="14" name="Freeform 14"/>
            <p:cNvSpPr/>
            <p:nvPr/>
          </p:nvSpPr>
          <p:spPr>
            <a:xfrm>
              <a:off x="0" y="0"/>
              <a:ext cx="803918" cy="138436"/>
            </a:xfrm>
            <a:custGeom>
              <a:avLst/>
              <a:gdLst/>
              <a:ahLst/>
              <a:cxnLst/>
              <a:rect l="l" t="t" r="r" b="b"/>
              <a:pathLst>
                <a:path w="803918" h="138436">
                  <a:moveTo>
                    <a:pt x="69218" y="0"/>
                  </a:moveTo>
                  <a:lnTo>
                    <a:pt x="734700" y="0"/>
                  </a:lnTo>
                  <a:cubicBezTo>
                    <a:pt x="753058" y="0"/>
                    <a:pt x="770664" y="7293"/>
                    <a:pt x="783645" y="20273"/>
                  </a:cubicBezTo>
                  <a:cubicBezTo>
                    <a:pt x="796626" y="33254"/>
                    <a:pt x="803918" y="50860"/>
                    <a:pt x="803918" y="69218"/>
                  </a:cubicBezTo>
                  <a:lnTo>
                    <a:pt x="803918" y="69218"/>
                  </a:lnTo>
                  <a:cubicBezTo>
                    <a:pt x="803918" y="107446"/>
                    <a:pt x="772928" y="138436"/>
                    <a:pt x="734700"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15" name="TextBox 15"/>
            <p:cNvSpPr txBox="1"/>
            <p:nvPr/>
          </p:nvSpPr>
          <p:spPr>
            <a:xfrm>
              <a:off x="0" y="-57150"/>
              <a:ext cx="803918" cy="195586"/>
            </a:xfrm>
            <a:prstGeom prst="rect">
              <a:avLst/>
            </a:prstGeom>
          </p:spPr>
          <p:txBody>
            <a:bodyPr lIns="50800" tIns="50800" rIns="50800" bIns="50800" rtlCol="0" anchor="ctr"/>
            <a:lstStyle/>
            <a:p>
              <a:pPr algn="ctr">
                <a:lnSpc>
                  <a:spcPts val="3217"/>
                </a:lnSpc>
              </a:pPr>
              <a:endParaRPr/>
            </a:p>
          </p:txBody>
        </p:sp>
      </p:grpSp>
      <p:sp>
        <p:nvSpPr>
          <p:cNvPr id="16" name="Freeform 16"/>
          <p:cNvSpPr/>
          <p:nvPr/>
        </p:nvSpPr>
        <p:spPr>
          <a:xfrm>
            <a:off x="8583873" y="9024662"/>
            <a:ext cx="8616513" cy="1044752"/>
          </a:xfrm>
          <a:custGeom>
            <a:avLst/>
            <a:gdLst/>
            <a:ahLst/>
            <a:cxnLst/>
            <a:rect l="l" t="t" r="r" b="b"/>
            <a:pathLst>
              <a:path w="8616513" h="1044752">
                <a:moveTo>
                  <a:pt x="0" y="0"/>
                </a:moveTo>
                <a:lnTo>
                  <a:pt x="8616514" y="0"/>
                </a:lnTo>
                <a:lnTo>
                  <a:pt x="8616514" y="1044752"/>
                </a:lnTo>
                <a:lnTo>
                  <a:pt x="0" y="1044752"/>
                </a:lnTo>
                <a:lnTo>
                  <a:pt x="0" y="0"/>
                </a:lnTo>
                <a:close/>
              </a:path>
            </a:pathLst>
          </a:custGeom>
          <a:blipFill>
            <a:blip r:embed="rId4"/>
            <a:stretch>
              <a:fillRect/>
            </a:stretch>
          </a:blipFill>
        </p:spPr>
      </p:sp>
      <p:sp>
        <p:nvSpPr>
          <p:cNvPr id="17" name="TextBox 17"/>
          <p:cNvSpPr txBox="1"/>
          <p:nvPr/>
        </p:nvSpPr>
        <p:spPr>
          <a:xfrm>
            <a:off x="409822" y="103018"/>
            <a:ext cx="4630537" cy="795744"/>
          </a:xfrm>
          <a:prstGeom prst="rect">
            <a:avLst/>
          </a:prstGeom>
        </p:spPr>
        <p:txBody>
          <a:bodyPr lIns="0" tIns="0" rIns="0" bIns="0" rtlCol="0" anchor="t">
            <a:spAutoFit/>
          </a:bodyPr>
          <a:lstStyle/>
          <a:p>
            <a:pPr algn="l">
              <a:lnSpc>
                <a:spcPts val="6384"/>
              </a:lnSpc>
            </a:pPr>
            <a:r>
              <a:rPr lang="en-US" sz="5107" b="1">
                <a:solidFill>
                  <a:srgbClr val="00307A"/>
                </a:solidFill>
                <a:latin typeface="Barlow Condensed Bold"/>
                <a:ea typeface="Barlow Condensed Bold"/>
                <a:cs typeface="Barlow Condensed Bold"/>
                <a:sym typeface="Barlow Condensed Bold"/>
              </a:rPr>
              <a:t>Kiểm tra kết nối</a:t>
            </a:r>
          </a:p>
        </p:txBody>
      </p:sp>
      <p:sp>
        <p:nvSpPr>
          <p:cNvPr id="18" name="TextBox 18"/>
          <p:cNvSpPr txBox="1"/>
          <p:nvPr/>
        </p:nvSpPr>
        <p:spPr>
          <a:xfrm>
            <a:off x="283213" y="6597913"/>
            <a:ext cx="3304677" cy="520933"/>
          </a:xfrm>
          <a:prstGeom prst="rect">
            <a:avLst/>
          </a:prstGeom>
        </p:spPr>
        <p:txBody>
          <a:bodyPr lIns="0" tIns="0" rIns="0" bIns="0" rtlCol="0" anchor="t">
            <a:spAutoFit/>
          </a:bodyPr>
          <a:lstStyle/>
          <a:p>
            <a:pPr algn="ctr">
              <a:lnSpc>
                <a:spcPts val="4283"/>
              </a:lnSpc>
            </a:pPr>
            <a:r>
              <a:rPr lang="en-US" sz="3059" b="1">
                <a:solidFill>
                  <a:srgbClr val="FFFFFF"/>
                </a:solidFill>
                <a:latin typeface="Barlow Condensed Bold"/>
                <a:ea typeface="Barlow Condensed Bold"/>
                <a:cs typeface="Barlow Condensed Bold"/>
                <a:sym typeface="Barlow Condensed Bold"/>
              </a:rPr>
              <a:t> Chuẩn bị môi trường</a:t>
            </a:r>
          </a:p>
        </p:txBody>
      </p:sp>
      <p:sp>
        <p:nvSpPr>
          <p:cNvPr id="19" name="TextBox 19"/>
          <p:cNvSpPr txBox="1"/>
          <p:nvPr/>
        </p:nvSpPr>
        <p:spPr>
          <a:xfrm>
            <a:off x="224300" y="7308832"/>
            <a:ext cx="7849433" cy="2425912"/>
          </a:xfrm>
          <a:prstGeom prst="rect">
            <a:avLst/>
          </a:prstGeom>
        </p:spPr>
        <p:txBody>
          <a:bodyPr lIns="0" tIns="0" rIns="0" bIns="0" rtlCol="0" anchor="t">
            <a:spAutoFit/>
          </a:bodyPr>
          <a:lstStyle/>
          <a:p>
            <a:pPr algn="just">
              <a:lnSpc>
                <a:spcPts val="3223"/>
              </a:lnSpc>
            </a:pPr>
            <a:r>
              <a:rPr lang="en-US" sz="2302" b="1">
                <a:solidFill>
                  <a:srgbClr val="FFFFFF"/>
                </a:solidFill>
                <a:latin typeface="Barlow Condensed Bold"/>
                <a:ea typeface="Barlow Condensed Bold"/>
                <a:cs typeface="Barlow Condensed Bold"/>
                <a:sym typeface="Barlow Condensed Bold"/>
              </a:rPr>
              <a:t>1.Công cụ cần thiết:</a:t>
            </a:r>
          </a:p>
          <a:p>
            <a:pPr algn="just">
              <a:lnSpc>
                <a:spcPts val="3223"/>
              </a:lnSpc>
            </a:pPr>
            <a:r>
              <a:rPr lang="en-US" sz="2302" b="1">
                <a:solidFill>
                  <a:srgbClr val="FFFFFF"/>
                </a:solidFill>
                <a:latin typeface="Barlow Condensed Bold"/>
                <a:ea typeface="Barlow Condensed Bold"/>
                <a:cs typeface="Barlow Condensed Bold"/>
                <a:sym typeface="Barlow Condensed Bold"/>
              </a:rPr>
              <a:t>GNS3: Mô phỏng môi trường mạng.</a:t>
            </a:r>
          </a:p>
          <a:p>
            <a:pPr algn="just">
              <a:lnSpc>
                <a:spcPts val="3223"/>
              </a:lnSpc>
            </a:pPr>
            <a:r>
              <a:rPr lang="en-US" sz="2302" b="1">
                <a:solidFill>
                  <a:srgbClr val="FFFFFF"/>
                </a:solidFill>
                <a:latin typeface="Barlow Condensed Bold"/>
                <a:ea typeface="Barlow Condensed Bold"/>
                <a:cs typeface="Barlow Condensed Bold"/>
                <a:sym typeface="Barlow Condensed Bold"/>
              </a:rPr>
              <a:t>Router hỗ trợ IPSec: (Cisco, Fortinet, Mikrotik, hoặc dùng Virtual PC).</a:t>
            </a:r>
          </a:p>
          <a:p>
            <a:pPr algn="just">
              <a:lnSpc>
                <a:spcPts val="3223"/>
              </a:lnSpc>
            </a:pPr>
            <a:r>
              <a:rPr lang="en-US" sz="2302" b="1">
                <a:solidFill>
                  <a:srgbClr val="FFFFFF"/>
                </a:solidFill>
                <a:latin typeface="Barlow Condensed Bold"/>
                <a:ea typeface="Barlow Condensed Bold"/>
                <a:cs typeface="Barlow Condensed Bold"/>
                <a:sym typeface="Barlow Condensed Bold"/>
              </a:rPr>
              <a:t>Client: Một máy ảo giả lập (VM), ví dụ: Ubuntu, Windows.</a:t>
            </a:r>
          </a:p>
          <a:p>
            <a:pPr algn="just">
              <a:lnSpc>
                <a:spcPts val="3223"/>
              </a:lnSpc>
            </a:pPr>
            <a:r>
              <a:rPr lang="en-US" sz="2302" b="1">
                <a:solidFill>
                  <a:srgbClr val="FFFFFF"/>
                </a:solidFill>
                <a:latin typeface="Barlow Condensed Bold"/>
                <a:ea typeface="Barlow Condensed Bold"/>
                <a:cs typeface="Barlow Condensed Bold"/>
                <a:sym typeface="Barlow Condensed Bold"/>
              </a:rPr>
              <a:t>Giao diện mạng khác nhau: Một interface cho public (WAN), một cho LAN.</a:t>
            </a:r>
          </a:p>
          <a:p>
            <a:pPr algn="ctr">
              <a:lnSpc>
                <a:spcPts val="3223"/>
              </a:lnSpc>
            </a:pPr>
            <a:endParaRPr lang="en-US" sz="2302" b="1">
              <a:solidFill>
                <a:srgbClr val="FFFFFF"/>
              </a:solidFill>
              <a:latin typeface="Barlow Condensed Bold"/>
              <a:ea typeface="Barlow Condensed Bold"/>
              <a:cs typeface="Barlow Condensed Bold"/>
              <a:sym typeface="Barlow Condensed Bold"/>
            </a:endParaRPr>
          </a:p>
        </p:txBody>
      </p:sp>
      <p:sp>
        <p:nvSpPr>
          <p:cNvPr id="20" name="TextBox 20"/>
          <p:cNvSpPr txBox="1"/>
          <p:nvPr/>
        </p:nvSpPr>
        <p:spPr>
          <a:xfrm>
            <a:off x="224300" y="5489954"/>
            <a:ext cx="8359574" cy="706543"/>
          </a:xfrm>
          <a:prstGeom prst="rect">
            <a:avLst/>
          </a:prstGeom>
        </p:spPr>
        <p:txBody>
          <a:bodyPr lIns="0" tIns="0" rIns="0" bIns="0" rtlCol="0" anchor="t">
            <a:spAutoFit/>
          </a:bodyPr>
          <a:lstStyle/>
          <a:p>
            <a:pPr algn="l">
              <a:lnSpc>
                <a:spcPts val="5648"/>
              </a:lnSpc>
            </a:pPr>
            <a:r>
              <a:rPr lang="en-US" sz="4518" b="1">
                <a:solidFill>
                  <a:srgbClr val="FFFFFF"/>
                </a:solidFill>
                <a:latin typeface="Barlow Condensed Bold"/>
                <a:ea typeface="Barlow Condensed Bold"/>
                <a:cs typeface="Barlow Condensed Bold"/>
                <a:sym typeface="Barlow Condensed Bold"/>
              </a:rPr>
              <a:t>Thử nghiệm theo mô hình client to site</a:t>
            </a:r>
          </a:p>
        </p:txBody>
      </p:sp>
      <p:sp>
        <p:nvSpPr>
          <p:cNvPr id="21" name="TextBox 21"/>
          <p:cNvSpPr txBox="1"/>
          <p:nvPr/>
        </p:nvSpPr>
        <p:spPr>
          <a:xfrm>
            <a:off x="8642787" y="6597913"/>
            <a:ext cx="3304677" cy="520933"/>
          </a:xfrm>
          <a:prstGeom prst="rect">
            <a:avLst/>
          </a:prstGeom>
        </p:spPr>
        <p:txBody>
          <a:bodyPr lIns="0" tIns="0" rIns="0" bIns="0" rtlCol="0" anchor="t">
            <a:spAutoFit/>
          </a:bodyPr>
          <a:lstStyle/>
          <a:p>
            <a:pPr algn="ctr">
              <a:lnSpc>
                <a:spcPts val="4283"/>
              </a:lnSpc>
            </a:pPr>
            <a:r>
              <a:rPr lang="en-US" sz="3059" b="1">
                <a:solidFill>
                  <a:srgbClr val="FFFFFF"/>
                </a:solidFill>
                <a:latin typeface="Barlow Condensed Bold"/>
                <a:ea typeface="Barlow Condensed Bold"/>
                <a:cs typeface="Barlow Condensed Bold"/>
                <a:sym typeface="Barlow Condensed Bold"/>
              </a:rPr>
              <a:t>Sơ đồ mạng</a:t>
            </a:r>
          </a:p>
        </p:txBody>
      </p:sp>
      <p:sp>
        <p:nvSpPr>
          <p:cNvPr id="22" name="TextBox 22"/>
          <p:cNvSpPr txBox="1"/>
          <p:nvPr/>
        </p:nvSpPr>
        <p:spPr>
          <a:xfrm>
            <a:off x="8583873" y="7308832"/>
            <a:ext cx="7849433" cy="2019784"/>
          </a:xfrm>
          <a:prstGeom prst="rect">
            <a:avLst/>
          </a:prstGeom>
        </p:spPr>
        <p:txBody>
          <a:bodyPr lIns="0" tIns="0" rIns="0" bIns="0" rtlCol="0" anchor="t">
            <a:spAutoFit/>
          </a:bodyPr>
          <a:lstStyle/>
          <a:p>
            <a:pPr algn="just">
              <a:lnSpc>
                <a:spcPts val="3223"/>
              </a:lnSpc>
            </a:pPr>
            <a:r>
              <a:rPr lang="en-US" sz="2302" b="1">
                <a:solidFill>
                  <a:srgbClr val="FFFFFF"/>
                </a:solidFill>
                <a:latin typeface="Barlow Condensed Bold"/>
                <a:ea typeface="Barlow Condensed Bold"/>
                <a:cs typeface="Barlow Condensed Bold"/>
                <a:sym typeface="Barlow Condensed Bold"/>
              </a:rPr>
              <a:t>Client (PC giả lập): kết nối qua internet (public network) đến router trung tâm.</a:t>
            </a:r>
          </a:p>
          <a:p>
            <a:pPr algn="just">
              <a:lnSpc>
                <a:spcPts val="3223"/>
              </a:lnSpc>
            </a:pPr>
            <a:r>
              <a:rPr lang="en-US" sz="2302" b="1">
                <a:solidFill>
                  <a:srgbClr val="FFFFFF"/>
                </a:solidFill>
                <a:latin typeface="Barlow Condensed Bold"/>
                <a:ea typeface="Barlow Condensed Bold"/>
                <a:cs typeface="Barlow Condensed Bold"/>
                <a:sym typeface="Barlow Condensed Bold"/>
              </a:rPr>
              <a:t>Router trung tâm: thực hiện cấu hình IPSec.</a:t>
            </a:r>
          </a:p>
          <a:p>
            <a:pPr algn="just">
              <a:lnSpc>
                <a:spcPts val="3223"/>
              </a:lnSpc>
            </a:pPr>
            <a:r>
              <a:rPr lang="en-US" sz="2302" b="1">
                <a:solidFill>
                  <a:srgbClr val="FFFFFF"/>
                </a:solidFill>
                <a:latin typeface="Barlow Condensed Bold"/>
                <a:ea typeface="Barlow Condensed Bold"/>
                <a:cs typeface="Barlow Condensed Bold"/>
                <a:sym typeface="Barlow Condensed Bold"/>
              </a:rPr>
              <a:t>Server trong mạng LAN: Máy chủ mà client cần truy cập</a:t>
            </a:r>
          </a:p>
          <a:p>
            <a:pPr algn="ctr">
              <a:lnSpc>
                <a:spcPts val="3223"/>
              </a:lnSpc>
            </a:pPr>
            <a:endParaRPr lang="en-US" sz="2302" b="1">
              <a:solidFill>
                <a:srgbClr val="FFFFFF"/>
              </a:solidFill>
              <a:latin typeface="Barlow Condensed Bold"/>
              <a:ea typeface="Barlow Condensed Bold"/>
              <a:cs typeface="Barlow Condensed Bold"/>
              <a:sym typeface="Barlow Condensed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0799"/>
            <a:ext cx="9658350" cy="1097555"/>
            <a:chOff x="0" y="0"/>
            <a:chExt cx="2543763" cy="289068"/>
          </a:xfrm>
        </p:grpSpPr>
        <p:sp>
          <p:nvSpPr>
            <p:cNvPr id="3" name="Freeform 3"/>
            <p:cNvSpPr/>
            <p:nvPr/>
          </p:nvSpPr>
          <p:spPr>
            <a:xfrm>
              <a:off x="0" y="0"/>
              <a:ext cx="2543763" cy="289068"/>
            </a:xfrm>
            <a:custGeom>
              <a:avLst/>
              <a:gdLst/>
              <a:ahLst/>
              <a:cxnLst/>
              <a:rect l="l" t="t" r="r" b="b"/>
              <a:pathLst>
                <a:path w="2543763" h="289068">
                  <a:moveTo>
                    <a:pt x="0" y="0"/>
                  </a:moveTo>
                  <a:lnTo>
                    <a:pt x="2543763" y="0"/>
                  </a:lnTo>
                  <a:lnTo>
                    <a:pt x="2543763" y="289068"/>
                  </a:lnTo>
                  <a:lnTo>
                    <a:pt x="0" y="289068"/>
                  </a:lnTo>
                  <a:close/>
                </a:path>
              </a:pathLst>
            </a:custGeom>
            <a:gradFill rotWithShape="1">
              <a:gsLst>
                <a:gs pos="0">
                  <a:srgbClr val="00388F">
                    <a:alpha val="100000"/>
                  </a:srgbClr>
                </a:gs>
                <a:gs pos="100000">
                  <a:srgbClr val="00388F">
                    <a:alpha val="0"/>
                  </a:srgbClr>
                </a:gs>
              </a:gsLst>
              <a:lin ang="0"/>
            </a:gradFill>
          </p:spPr>
        </p:sp>
        <p:sp>
          <p:nvSpPr>
            <p:cNvPr id="4" name="TextBox 4"/>
            <p:cNvSpPr txBox="1"/>
            <p:nvPr/>
          </p:nvSpPr>
          <p:spPr>
            <a:xfrm>
              <a:off x="0" y="-57150"/>
              <a:ext cx="2543763" cy="346218"/>
            </a:xfrm>
            <a:prstGeom prst="rect">
              <a:avLst/>
            </a:prstGeom>
          </p:spPr>
          <p:txBody>
            <a:bodyPr lIns="50800" tIns="50800" rIns="50800" bIns="50800" rtlCol="0" anchor="ctr"/>
            <a:lstStyle/>
            <a:p>
              <a:pPr algn="ctr">
                <a:lnSpc>
                  <a:spcPts val="3217"/>
                </a:lnSpc>
              </a:pPr>
              <a:endParaRPr/>
            </a:p>
          </p:txBody>
        </p:sp>
      </p:grpSp>
      <p:sp>
        <p:nvSpPr>
          <p:cNvPr id="5" name="Freeform 5"/>
          <p:cNvSpPr/>
          <p:nvPr/>
        </p:nvSpPr>
        <p:spPr>
          <a:xfrm>
            <a:off x="314557" y="2363374"/>
            <a:ext cx="6568862" cy="2118458"/>
          </a:xfrm>
          <a:custGeom>
            <a:avLst/>
            <a:gdLst/>
            <a:ahLst/>
            <a:cxnLst/>
            <a:rect l="l" t="t" r="r" b="b"/>
            <a:pathLst>
              <a:path w="6568862" h="2118458">
                <a:moveTo>
                  <a:pt x="0" y="0"/>
                </a:moveTo>
                <a:lnTo>
                  <a:pt x="6568863" y="0"/>
                </a:lnTo>
                <a:lnTo>
                  <a:pt x="6568863" y="2118458"/>
                </a:lnTo>
                <a:lnTo>
                  <a:pt x="0" y="2118458"/>
                </a:lnTo>
                <a:lnTo>
                  <a:pt x="0" y="0"/>
                </a:lnTo>
                <a:close/>
              </a:path>
            </a:pathLst>
          </a:custGeom>
          <a:blipFill>
            <a:blip r:embed="rId2"/>
            <a:stretch>
              <a:fillRect/>
            </a:stretch>
          </a:blipFill>
        </p:spPr>
      </p:sp>
      <p:sp>
        <p:nvSpPr>
          <p:cNvPr id="6" name="Freeform 6"/>
          <p:cNvSpPr/>
          <p:nvPr/>
        </p:nvSpPr>
        <p:spPr>
          <a:xfrm>
            <a:off x="10102123" y="2481724"/>
            <a:ext cx="8185877" cy="900446"/>
          </a:xfrm>
          <a:custGeom>
            <a:avLst/>
            <a:gdLst/>
            <a:ahLst/>
            <a:cxnLst/>
            <a:rect l="l" t="t" r="r" b="b"/>
            <a:pathLst>
              <a:path w="8185877" h="900446">
                <a:moveTo>
                  <a:pt x="0" y="0"/>
                </a:moveTo>
                <a:lnTo>
                  <a:pt x="8185877" y="0"/>
                </a:lnTo>
                <a:lnTo>
                  <a:pt x="8185877" y="900446"/>
                </a:lnTo>
                <a:lnTo>
                  <a:pt x="0" y="900446"/>
                </a:lnTo>
                <a:lnTo>
                  <a:pt x="0" y="0"/>
                </a:lnTo>
                <a:close/>
              </a:path>
            </a:pathLst>
          </a:custGeom>
          <a:blipFill>
            <a:blip r:embed="rId3"/>
            <a:stretch>
              <a:fillRect/>
            </a:stretch>
          </a:blipFill>
        </p:spPr>
      </p:sp>
      <p:sp>
        <p:nvSpPr>
          <p:cNvPr id="7" name="Freeform 7"/>
          <p:cNvSpPr/>
          <p:nvPr/>
        </p:nvSpPr>
        <p:spPr>
          <a:xfrm>
            <a:off x="138111" y="5522246"/>
            <a:ext cx="6568862" cy="2628359"/>
          </a:xfrm>
          <a:custGeom>
            <a:avLst/>
            <a:gdLst/>
            <a:ahLst/>
            <a:cxnLst/>
            <a:rect l="l" t="t" r="r" b="b"/>
            <a:pathLst>
              <a:path w="6568862" h="2628359">
                <a:moveTo>
                  <a:pt x="0" y="0"/>
                </a:moveTo>
                <a:lnTo>
                  <a:pt x="6568863" y="0"/>
                </a:lnTo>
                <a:lnTo>
                  <a:pt x="6568863" y="2628359"/>
                </a:lnTo>
                <a:lnTo>
                  <a:pt x="0" y="2628359"/>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8" name="Freeform 8"/>
          <p:cNvSpPr/>
          <p:nvPr/>
        </p:nvSpPr>
        <p:spPr>
          <a:xfrm>
            <a:off x="138111" y="9313896"/>
            <a:ext cx="8620026" cy="819394"/>
          </a:xfrm>
          <a:custGeom>
            <a:avLst/>
            <a:gdLst/>
            <a:ahLst/>
            <a:cxnLst/>
            <a:rect l="l" t="t" r="r" b="b"/>
            <a:pathLst>
              <a:path w="8620026" h="819394">
                <a:moveTo>
                  <a:pt x="0" y="0"/>
                </a:moveTo>
                <a:lnTo>
                  <a:pt x="8620026" y="0"/>
                </a:lnTo>
                <a:lnTo>
                  <a:pt x="8620026" y="819395"/>
                </a:lnTo>
                <a:lnTo>
                  <a:pt x="0" y="819395"/>
                </a:lnTo>
                <a:lnTo>
                  <a:pt x="0" y="0"/>
                </a:lnTo>
                <a:close/>
              </a:path>
            </a:pathLst>
          </a:custGeom>
          <a:blipFill>
            <a:blip r:embed="rId5" cstate="screen">
              <a:extLst>
                <a:ext uri="{28A0092B-C50C-407E-A947-70E740481C1C}">
                  <a14:useLocalDpi xmlns:a14="http://schemas.microsoft.com/office/drawing/2010/main"/>
                </a:ext>
              </a:extLst>
            </a:blip>
            <a:stretch>
              <a:fillRect r="-1394"/>
            </a:stretch>
          </a:blipFill>
        </p:spPr>
      </p:sp>
      <p:sp>
        <p:nvSpPr>
          <p:cNvPr id="9" name="Freeform 9"/>
          <p:cNvSpPr/>
          <p:nvPr/>
        </p:nvSpPr>
        <p:spPr>
          <a:xfrm>
            <a:off x="10421450" y="5955159"/>
            <a:ext cx="6868160" cy="2300834"/>
          </a:xfrm>
          <a:custGeom>
            <a:avLst/>
            <a:gdLst/>
            <a:ahLst/>
            <a:cxnLst/>
            <a:rect l="l" t="t" r="r" b="b"/>
            <a:pathLst>
              <a:path w="6868160" h="2300834">
                <a:moveTo>
                  <a:pt x="0" y="0"/>
                </a:moveTo>
                <a:lnTo>
                  <a:pt x="6868160" y="0"/>
                </a:lnTo>
                <a:lnTo>
                  <a:pt x="6868160" y="2300834"/>
                </a:lnTo>
                <a:lnTo>
                  <a:pt x="0" y="2300834"/>
                </a:lnTo>
                <a:lnTo>
                  <a:pt x="0" y="0"/>
                </a:lnTo>
                <a:close/>
              </a:path>
            </a:pathLst>
          </a:custGeom>
          <a:blipFill>
            <a:blip r:embed="rId6"/>
            <a:stretch>
              <a:fillRect/>
            </a:stretch>
          </a:blipFill>
        </p:spPr>
      </p:sp>
      <p:sp>
        <p:nvSpPr>
          <p:cNvPr id="10" name="Freeform 10"/>
          <p:cNvSpPr/>
          <p:nvPr/>
        </p:nvSpPr>
        <p:spPr>
          <a:xfrm>
            <a:off x="10421450" y="8983897"/>
            <a:ext cx="4615396" cy="1385348"/>
          </a:xfrm>
          <a:custGeom>
            <a:avLst/>
            <a:gdLst/>
            <a:ahLst/>
            <a:cxnLst/>
            <a:rect l="l" t="t" r="r" b="b"/>
            <a:pathLst>
              <a:path w="4615396" h="1385348">
                <a:moveTo>
                  <a:pt x="0" y="0"/>
                </a:moveTo>
                <a:lnTo>
                  <a:pt x="4615396" y="0"/>
                </a:lnTo>
                <a:lnTo>
                  <a:pt x="4615396" y="1385348"/>
                </a:lnTo>
                <a:lnTo>
                  <a:pt x="0" y="1385348"/>
                </a:lnTo>
                <a:lnTo>
                  <a:pt x="0" y="0"/>
                </a:lnTo>
                <a:close/>
              </a:path>
            </a:pathLst>
          </a:custGeom>
          <a:blipFill>
            <a:blip r:embed="rId7"/>
            <a:stretch>
              <a:fillRect/>
            </a:stretch>
          </a:blipFill>
        </p:spPr>
      </p:sp>
      <p:sp>
        <p:nvSpPr>
          <p:cNvPr id="11" name="TextBox 11"/>
          <p:cNvSpPr txBox="1"/>
          <p:nvPr/>
        </p:nvSpPr>
        <p:spPr>
          <a:xfrm>
            <a:off x="138111" y="269993"/>
            <a:ext cx="8368475" cy="758707"/>
          </a:xfrm>
          <a:prstGeom prst="rect">
            <a:avLst/>
          </a:prstGeom>
        </p:spPr>
        <p:txBody>
          <a:bodyPr lIns="0" tIns="0" rIns="0" bIns="0" rtlCol="0" anchor="t">
            <a:spAutoFit/>
          </a:bodyPr>
          <a:lstStyle/>
          <a:p>
            <a:pPr algn="l">
              <a:lnSpc>
                <a:spcPts val="5841"/>
              </a:lnSpc>
            </a:pPr>
            <a:r>
              <a:rPr lang="en-US" sz="5408" b="1">
                <a:solidFill>
                  <a:srgbClr val="FFFFFF"/>
                </a:solidFill>
                <a:latin typeface="Barlow Condensed Bold"/>
                <a:ea typeface="Barlow Condensed Bold"/>
                <a:cs typeface="Barlow Condensed Bold"/>
                <a:sym typeface="Barlow Condensed Bold"/>
              </a:rPr>
              <a:t> Cấu hình Router</a:t>
            </a:r>
          </a:p>
        </p:txBody>
      </p:sp>
      <p:sp>
        <p:nvSpPr>
          <p:cNvPr id="12" name="TextBox 12"/>
          <p:cNvSpPr txBox="1"/>
          <p:nvPr/>
        </p:nvSpPr>
        <p:spPr>
          <a:xfrm>
            <a:off x="314557" y="1873221"/>
            <a:ext cx="5892427"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1.1.Tạo interface cho WAN và LAN</a:t>
            </a:r>
          </a:p>
        </p:txBody>
      </p:sp>
      <p:sp>
        <p:nvSpPr>
          <p:cNvPr id="13" name="TextBox 13"/>
          <p:cNvSpPr txBox="1"/>
          <p:nvPr/>
        </p:nvSpPr>
        <p:spPr>
          <a:xfrm>
            <a:off x="9495727" y="1991571"/>
            <a:ext cx="3071519"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        1.2. Định tuyến</a:t>
            </a:r>
          </a:p>
        </p:txBody>
      </p:sp>
      <p:sp>
        <p:nvSpPr>
          <p:cNvPr id="14" name="TextBox 14"/>
          <p:cNvSpPr txBox="1"/>
          <p:nvPr/>
        </p:nvSpPr>
        <p:spPr>
          <a:xfrm>
            <a:off x="314557" y="4772729"/>
            <a:ext cx="5892427"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 2.1.Tạo key (ISAKMP)</a:t>
            </a:r>
          </a:p>
        </p:txBody>
      </p:sp>
      <p:sp>
        <p:nvSpPr>
          <p:cNvPr id="15" name="TextBox 15"/>
          <p:cNvSpPr txBox="1"/>
          <p:nvPr/>
        </p:nvSpPr>
        <p:spPr>
          <a:xfrm>
            <a:off x="138111" y="8357966"/>
            <a:ext cx="7051410" cy="955930"/>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2.2.Cấu hình chính sách IPSec (transform-set)</a:t>
            </a:r>
          </a:p>
        </p:txBody>
      </p:sp>
      <p:sp>
        <p:nvSpPr>
          <p:cNvPr id="16" name="TextBox 16"/>
          <p:cNvSpPr txBox="1"/>
          <p:nvPr/>
        </p:nvSpPr>
        <p:spPr>
          <a:xfrm>
            <a:off x="10778559" y="5032093"/>
            <a:ext cx="4132619"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2.3.Tạo cấu hình map VPN</a:t>
            </a:r>
          </a:p>
        </p:txBody>
      </p:sp>
      <p:sp>
        <p:nvSpPr>
          <p:cNvPr id="17" name="TextBox 17"/>
          <p:cNvSpPr txBox="1"/>
          <p:nvPr/>
        </p:nvSpPr>
        <p:spPr>
          <a:xfrm>
            <a:off x="10329825" y="8435056"/>
            <a:ext cx="7051410"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2.4.Áp VPN Map vào interface</a:t>
            </a:r>
          </a:p>
        </p:txBody>
      </p:sp>
      <p:sp>
        <p:nvSpPr>
          <p:cNvPr id="18" name="TextBox 18"/>
          <p:cNvSpPr txBox="1"/>
          <p:nvPr/>
        </p:nvSpPr>
        <p:spPr>
          <a:xfrm>
            <a:off x="6883420" y="1444596"/>
            <a:ext cx="3895139"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1.Bước cấu hình cơ bản</a:t>
            </a:r>
          </a:p>
        </p:txBody>
      </p:sp>
      <p:sp>
        <p:nvSpPr>
          <p:cNvPr id="19" name="TextBox 19"/>
          <p:cNvSpPr txBox="1"/>
          <p:nvPr/>
        </p:nvSpPr>
        <p:spPr>
          <a:xfrm>
            <a:off x="7003355" y="4548084"/>
            <a:ext cx="3895139" cy="490153"/>
          </a:xfrm>
          <a:prstGeom prst="rect">
            <a:avLst/>
          </a:prstGeom>
        </p:spPr>
        <p:txBody>
          <a:bodyPr lIns="0" tIns="0" rIns="0" bIns="0" rtlCol="0" anchor="t">
            <a:spAutoFit/>
          </a:bodyPr>
          <a:lstStyle/>
          <a:p>
            <a:pPr algn="l">
              <a:lnSpc>
                <a:spcPts val="3752"/>
              </a:lnSpc>
            </a:pPr>
            <a:r>
              <a:rPr lang="en-US" sz="3474" b="1">
                <a:solidFill>
                  <a:srgbClr val="00255F"/>
                </a:solidFill>
                <a:latin typeface="Barlow Condensed Bold"/>
                <a:ea typeface="Barlow Condensed Bold"/>
                <a:cs typeface="Barlow Condensed Bold"/>
                <a:sym typeface="Barlow Condensed Bold"/>
              </a:rPr>
              <a:t>2. Cấu hình IPSec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6194624"/>
            <a:chOff x="0" y="0"/>
            <a:chExt cx="2833290" cy="959709"/>
          </a:xfrm>
        </p:grpSpPr>
        <p:sp>
          <p:nvSpPr>
            <p:cNvPr id="3" name="Freeform 3"/>
            <p:cNvSpPr/>
            <p:nvPr/>
          </p:nvSpPr>
          <p:spPr>
            <a:xfrm>
              <a:off x="0" y="0"/>
              <a:ext cx="2833290" cy="959709"/>
            </a:xfrm>
            <a:custGeom>
              <a:avLst/>
              <a:gdLst/>
              <a:ahLst/>
              <a:cxnLst/>
              <a:rect l="l" t="t" r="r" b="b"/>
              <a:pathLst>
                <a:path w="2833290" h="959709">
                  <a:moveTo>
                    <a:pt x="0" y="0"/>
                  </a:moveTo>
                  <a:lnTo>
                    <a:pt x="2833290" y="0"/>
                  </a:lnTo>
                  <a:lnTo>
                    <a:pt x="2833290" y="959709"/>
                  </a:lnTo>
                  <a:lnTo>
                    <a:pt x="0" y="959709"/>
                  </a:lnTo>
                  <a:close/>
                </a:path>
              </a:pathLst>
            </a:custGeom>
            <a:blipFill>
              <a:blip r:embed="rId2" cstate="screen">
                <a:extLst>
                  <a:ext uri="{28A0092B-C50C-407E-A947-70E740481C1C}">
                    <a14:useLocalDpi xmlns:a14="http://schemas.microsoft.com/office/drawing/2010/main"/>
                  </a:ext>
                </a:extLst>
              </a:blip>
              <a:stretch>
                <a:fillRect/>
              </a:stretch>
            </a:blipFill>
          </p:spPr>
        </p:sp>
      </p:grpSp>
      <p:grpSp>
        <p:nvGrpSpPr>
          <p:cNvPr id="4" name="Group 4"/>
          <p:cNvGrpSpPr/>
          <p:nvPr/>
        </p:nvGrpSpPr>
        <p:grpSpPr>
          <a:xfrm>
            <a:off x="0" y="3568448"/>
            <a:ext cx="5135044" cy="1444837"/>
            <a:chOff x="0" y="0"/>
            <a:chExt cx="1352440" cy="380533"/>
          </a:xfrm>
        </p:grpSpPr>
        <p:sp>
          <p:nvSpPr>
            <p:cNvPr id="5" name="Freeform 5"/>
            <p:cNvSpPr/>
            <p:nvPr/>
          </p:nvSpPr>
          <p:spPr>
            <a:xfrm>
              <a:off x="0" y="0"/>
              <a:ext cx="1352440" cy="380533"/>
            </a:xfrm>
            <a:custGeom>
              <a:avLst/>
              <a:gdLst/>
              <a:ahLst/>
              <a:cxnLst/>
              <a:rect l="l" t="t" r="r" b="b"/>
              <a:pathLst>
                <a:path w="1352440" h="380533">
                  <a:moveTo>
                    <a:pt x="61814" y="0"/>
                  </a:moveTo>
                  <a:lnTo>
                    <a:pt x="1290625" y="0"/>
                  </a:lnTo>
                  <a:cubicBezTo>
                    <a:pt x="1324764" y="0"/>
                    <a:pt x="1352440" y="27675"/>
                    <a:pt x="1352440" y="61814"/>
                  </a:cubicBezTo>
                  <a:lnTo>
                    <a:pt x="1352440" y="318719"/>
                  </a:lnTo>
                  <a:cubicBezTo>
                    <a:pt x="1352440" y="352858"/>
                    <a:pt x="1324764" y="380533"/>
                    <a:pt x="1290625" y="380533"/>
                  </a:cubicBezTo>
                  <a:lnTo>
                    <a:pt x="61814" y="380533"/>
                  </a:lnTo>
                  <a:cubicBezTo>
                    <a:pt x="27675" y="380533"/>
                    <a:pt x="0" y="352858"/>
                    <a:pt x="0" y="318719"/>
                  </a:cubicBezTo>
                  <a:lnTo>
                    <a:pt x="0" y="61814"/>
                  </a:lnTo>
                  <a:cubicBezTo>
                    <a:pt x="0" y="27675"/>
                    <a:pt x="27675" y="0"/>
                    <a:pt x="61814" y="0"/>
                  </a:cubicBezTo>
                  <a:close/>
                </a:path>
              </a:pathLst>
            </a:custGeom>
            <a:solidFill>
              <a:srgbClr val="FFFFFF"/>
            </a:solidFill>
          </p:spPr>
        </p:sp>
        <p:sp>
          <p:nvSpPr>
            <p:cNvPr id="6" name="TextBox 6"/>
            <p:cNvSpPr txBox="1"/>
            <p:nvPr/>
          </p:nvSpPr>
          <p:spPr>
            <a:xfrm>
              <a:off x="0" y="-38100"/>
              <a:ext cx="1352440" cy="418633"/>
            </a:xfrm>
            <a:prstGeom prst="rect">
              <a:avLst/>
            </a:prstGeom>
          </p:spPr>
          <p:txBody>
            <a:bodyPr lIns="50800" tIns="50800" rIns="50800" bIns="50800" rtlCol="0" anchor="ctr"/>
            <a:lstStyle/>
            <a:p>
              <a:pPr algn="ctr">
                <a:lnSpc>
                  <a:spcPts val="2967"/>
                </a:lnSpc>
              </a:pPr>
              <a:endParaRPr/>
            </a:p>
          </p:txBody>
        </p:sp>
      </p:grpSp>
      <p:sp>
        <p:nvSpPr>
          <p:cNvPr id="7" name="Freeform 7"/>
          <p:cNvSpPr/>
          <p:nvPr/>
        </p:nvSpPr>
        <p:spPr>
          <a:xfrm>
            <a:off x="17764887" y="7170238"/>
            <a:ext cx="739901" cy="337580"/>
          </a:xfrm>
          <a:custGeom>
            <a:avLst/>
            <a:gdLst/>
            <a:ahLst/>
            <a:cxnLst/>
            <a:rect l="l" t="t" r="r" b="b"/>
            <a:pathLst>
              <a:path w="739901" h="337580">
                <a:moveTo>
                  <a:pt x="0" y="0"/>
                </a:moveTo>
                <a:lnTo>
                  <a:pt x="739902" y="0"/>
                </a:lnTo>
                <a:lnTo>
                  <a:pt x="739902" y="337580"/>
                </a:lnTo>
                <a:lnTo>
                  <a:pt x="0" y="337580"/>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p>
      <p:sp>
        <p:nvSpPr>
          <p:cNvPr id="8" name="Freeform 8"/>
          <p:cNvSpPr/>
          <p:nvPr/>
        </p:nvSpPr>
        <p:spPr>
          <a:xfrm>
            <a:off x="-216789" y="7170238"/>
            <a:ext cx="739901" cy="337580"/>
          </a:xfrm>
          <a:custGeom>
            <a:avLst/>
            <a:gdLst/>
            <a:ahLst/>
            <a:cxnLst/>
            <a:rect l="l" t="t" r="r" b="b"/>
            <a:pathLst>
              <a:path w="739901" h="337580">
                <a:moveTo>
                  <a:pt x="0" y="0"/>
                </a:moveTo>
                <a:lnTo>
                  <a:pt x="739902" y="0"/>
                </a:lnTo>
                <a:lnTo>
                  <a:pt x="739902" y="337580"/>
                </a:lnTo>
                <a:lnTo>
                  <a:pt x="0" y="337580"/>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p>
      <p:sp>
        <p:nvSpPr>
          <p:cNvPr id="9" name="Freeform 9"/>
          <p:cNvSpPr/>
          <p:nvPr/>
        </p:nvSpPr>
        <p:spPr>
          <a:xfrm>
            <a:off x="0" y="3721918"/>
            <a:ext cx="5135044" cy="1026182"/>
          </a:xfrm>
          <a:custGeom>
            <a:avLst/>
            <a:gdLst/>
            <a:ahLst/>
            <a:cxnLst/>
            <a:rect l="l" t="t" r="r" b="b"/>
            <a:pathLst>
              <a:path w="5135044" h="1026182">
                <a:moveTo>
                  <a:pt x="0" y="0"/>
                </a:moveTo>
                <a:lnTo>
                  <a:pt x="5135044" y="0"/>
                </a:lnTo>
                <a:lnTo>
                  <a:pt x="5135044" y="1026182"/>
                </a:lnTo>
                <a:lnTo>
                  <a:pt x="0" y="1026182"/>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grpSp>
        <p:nvGrpSpPr>
          <p:cNvPr id="10" name="Group 10"/>
          <p:cNvGrpSpPr/>
          <p:nvPr/>
        </p:nvGrpSpPr>
        <p:grpSpPr>
          <a:xfrm>
            <a:off x="6761333" y="2416079"/>
            <a:ext cx="4382520" cy="3455569"/>
            <a:chOff x="0" y="0"/>
            <a:chExt cx="1154244" cy="910109"/>
          </a:xfrm>
        </p:grpSpPr>
        <p:sp>
          <p:nvSpPr>
            <p:cNvPr id="11" name="Freeform 11"/>
            <p:cNvSpPr/>
            <p:nvPr/>
          </p:nvSpPr>
          <p:spPr>
            <a:xfrm>
              <a:off x="0" y="0"/>
              <a:ext cx="1154244" cy="910109"/>
            </a:xfrm>
            <a:custGeom>
              <a:avLst/>
              <a:gdLst/>
              <a:ahLst/>
              <a:cxnLst/>
              <a:rect l="l" t="t" r="r" b="b"/>
              <a:pathLst>
                <a:path w="1154244" h="910109">
                  <a:moveTo>
                    <a:pt x="72428" y="0"/>
                  </a:moveTo>
                  <a:lnTo>
                    <a:pt x="1081815" y="0"/>
                  </a:lnTo>
                  <a:cubicBezTo>
                    <a:pt x="1121817" y="0"/>
                    <a:pt x="1154244" y="32427"/>
                    <a:pt x="1154244" y="72428"/>
                  </a:cubicBezTo>
                  <a:lnTo>
                    <a:pt x="1154244" y="837680"/>
                  </a:lnTo>
                  <a:cubicBezTo>
                    <a:pt x="1154244" y="856890"/>
                    <a:pt x="1146613" y="875312"/>
                    <a:pt x="1133030" y="888895"/>
                  </a:cubicBezTo>
                  <a:cubicBezTo>
                    <a:pt x="1119447" y="902478"/>
                    <a:pt x="1101025" y="910109"/>
                    <a:pt x="1081815" y="910109"/>
                  </a:cubicBezTo>
                  <a:lnTo>
                    <a:pt x="72428" y="910109"/>
                  </a:lnTo>
                  <a:cubicBezTo>
                    <a:pt x="32427" y="910109"/>
                    <a:pt x="0" y="877682"/>
                    <a:pt x="0" y="837680"/>
                  </a:cubicBezTo>
                  <a:lnTo>
                    <a:pt x="0" y="72428"/>
                  </a:lnTo>
                  <a:cubicBezTo>
                    <a:pt x="0" y="32427"/>
                    <a:pt x="32427" y="0"/>
                    <a:pt x="72428" y="0"/>
                  </a:cubicBezTo>
                  <a:close/>
                </a:path>
              </a:pathLst>
            </a:custGeom>
            <a:solidFill>
              <a:srgbClr val="FFFFFF"/>
            </a:solidFill>
          </p:spPr>
        </p:sp>
        <p:sp>
          <p:nvSpPr>
            <p:cNvPr id="12" name="TextBox 12"/>
            <p:cNvSpPr txBox="1"/>
            <p:nvPr/>
          </p:nvSpPr>
          <p:spPr>
            <a:xfrm>
              <a:off x="0" y="-38100"/>
              <a:ext cx="1154244" cy="948209"/>
            </a:xfrm>
            <a:prstGeom prst="rect">
              <a:avLst/>
            </a:prstGeom>
          </p:spPr>
          <p:txBody>
            <a:bodyPr lIns="50800" tIns="50800" rIns="50800" bIns="50800" rtlCol="0" anchor="ctr"/>
            <a:lstStyle/>
            <a:p>
              <a:pPr algn="ctr">
                <a:lnSpc>
                  <a:spcPts val="2967"/>
                </a:lnSpc>
              </a:pPr>
              <a:endParaRPr/>
            </a:p>
          </p:txBody>
        </p:sp>
      </p:grpSp>
      <p:sp>
        <p:nvSpPr>
          <p:cNvPr id="13" name="Freeform 13"/>
          <p:cNvSpPr/>
          <p:nvPr/>
        </p:nvSpPr>
        <p:spPr>
          <a:xfrm>
            <a:off x="6958753" y="2633885"/>
            <a:ext cx="3987679" cy="3019958"/>
          </a:xfrm>
          <a:custGeom>
            <a:avLst/>
            <a:gdLst/>
            <a:ahLst/>
            <a:cxnLst/>
            <a:rect l="l" t="t" r="r" b="b"/>
            <a:pathLst>
              <a:path w="3987679" h="3019958">
                <a:moveTo>
                  <a:pt x="0" y="0"/>
                </a:moveTo>
                <a:lnTo>
                  <a:pt x="3987679" y="0"/>
                </a:lnTo>
                <a:lnTo>
                  <a:pt x="3987679" y="3019958"/>
                </a:lnTo>
                <a:lnTo>
                  <a:pt x="0" y="3019958"/>
                </a:lnTo>
                <a:lnTo>
                  <a:pt x="0" y="0"/>
                </a:lnTo>
                <a:close/>
              </a:path>
            </a:pathLst>
          </a:custGeom>
          <a:blipFill>
            <a:blip r:embed="rId6"/>
            <a:stretch>
              <a:fillRect/>
            </a:stretch>
          </a:blipFill>
        </p:spPr>
      </p:sp>
      <p:grpSp>
        <p:nvGrpSpPr>
          <p:cNvPr id="14" name="Group 14"/>
          <p:cNvGrpSpPr/>
          <p:nvPr/>
        </p:nvGrpSpPr>
        <p:grpSpPr>
          <a:xfrm>
            <a:off x="12277737" y="3421445"/>
            <a:ext cx="5135044" cy="1444837"/>
            <a:chOff x="0" y="0"/>
            <a:chExt cx="1352440" cy="380533"/>
          </a:xfrm>
        </p:grpSpPr>
        <p:sp>
          <p:nvSpPr>
            <p:cNvPr id="15" name="Freeform 15"/>
            <p:cNvSpPr/>
            <p:nvPr/>
          </p:nvSpPr>
          <p:spPr>
            <a:xfrm>
              <a:off x="0" y="0"/>
              <a:ext cx="1352440" cy="380533"/>
            </a:xfrm>
            <a:custGeom>
              <a:avLst/>
              <a:gdLst/>
              <a:ahLst/>
              <a:cxnLst/>
              <a:rect l="l" t="t" r="r" b="b"/>
              <a:pathLst>
                <a:path w="1352440" h="380533">
                  <a:moveTo>
                    <a:pt x="61814" y="0"/>
                  </a:moveTo>
                  <a:lnTo>
                    <a:pt x="1290625" y="0"/>
                  </a:lnTo>
                  <a:cubicBezTo>
                    <a:pt x="1324764" y="0"/>
                    <a:pt x="1352440" y="27675"/>
                    <a:pt x="1352440" y="61814"/>
                  </a:cubicBezTo>
                  <a:lnTo>
                    <a:pt x="1352440" y="318719"/>
                  </a:lnTo>
                  <a:cubicBezTo>
                    <a:pt x="1352440" y="352858"/>
                    <a:pt x="1324764" y="380533"/>
                    <a:pt x="1290625" y="380533"/>
                  </a:cubicBezTo>
                  <a:lnTo>
                    <a:pt x="61814" y="380533"/>
                  </a:lnTo>
                  <a:cubicBezTo>
                    <a:pt x="27675" y="380533"/>
                    <a:pt x="0" y="352858"/>
                    <a:pt x="0" y="318719"/>
                  </a:cubicBezTo>
                  <a:lnTo>
                    <a:pt x="0" y="61814"/>
                  </a:lnTo>
                  <a:cubicBezTo>
                    <a:pt x="0" y="27675"/>
                    <a:pt x="27675" y="0"/>
                    <a:pt x="61814" y="0"/>
                  </a:cubicBezTo>
                  <a:close/>
                </a:path>
              </a:pathLst>
            </a:custGeom>
            <a:solidFill>
              <a:srgbClr val="FFFFFF"/>
            </a:solidFill>
          </p:spPr>
        </p:sp>
        <p:sp>
          <p:nvSpPr>
            <p:cNvPr id="16" name="TextBox 16"/>
            <p:cNvSpPr txBox="1"/>
            <p:nvPr/>
          </p:nvSpPr>
          <p:spPr>
            <a:xfrm>
              <a:off x="0" y="-38100"/>
              <a:ext cx="1352440" cy="418633"/>
            </a:xfrm>
            <a:prstGeom prst="rect">
              <a:avLst/>
            </a:prstGeom>
          </p:spPr>
          <p:txBody>
            <a:bodyPr lIns="50800" tIns="50800" rIns="50800" bIns="50800" rtlCol="0" anchor="ctr"/>
            <a:lstStyle/>
            <a:p>
              <a:pPr algn="ctr">
                <a:lnSpc>
                  <a:spcPts val="2967"/>
                </a:lnSpc>
              </a:pPr>
              <a:endParaRPr/>
            </a:p>
          </p:txBody>
        </p:sp>
      </p:grpSp>
      <p:sp>
        <p:nvSpPr>
          <p:cNvPr id="17" name="Freeform 17"/>
          <p:cNvSpPr/>
          <p:nvPr/>
        </p:nvSpPr>
        <p:spPr>
          <a:xfrm>
            <a:off x="12601922" y="3600366"/>
            <a:ext cx="4486673" cy="1086997"/>
          </a:xfrm>
          <a:custGeom>
            <a:avLst/>
            <a:gdLst/>
            <a:ahLst/>
            <a:cxnLst/>
            <a:rect l="l" t="t" r="r" b="b"/>
            <a:pathLst>
              <a:path w="4486673" h="1086997">
                <a:moveTo>
                  <a:pt x="0" y="0"/>
                </a:moveTo>
                <a:lnTo>
                  <a:pt x="4486673" y="0"/>
                </a:lnTo>
                <a:lnTo>
                  <a:pt x="4486673" y="1086996"/>
                </a:lnTo>
                <a:lnTo>
                  <a:pt x="0" y="1086996"/>
                </a:lnTo>
                <a:lnTo>
                  <a:pt x="0" y="0"/>
                </a:lnTo>
                <a:close/>
              </a:path>
            </a:pathLst>
          </a:custGeom>
          <a:blipFill>
            <a:blip r:embed="rId7" cstate="screen">
              <a:extLst>
                <a:ext uri="{28A0092B-C50C-407E-A947-70E740481C1C}">
                  <a14:useLocalDpi xmlns:a14="http://schemas.microsoft.com/office/drawing/2010/main"/>
                </a:ext>
              </a:extLst>
            </a:blip>
            <a:stretch>
              <a:fillRect r="-6369"/>
            </a:stretch>
          </a:blipFill>
        </p:spPr>
      </p:sp>
      <p:grpSp>
        <p:nvGrpSpPr>
          <p:cNvPr id="18" name="Group 18"/>
          <p:cNvGrpSpPr/>
          <p:nvPr/>
        </p:nvGrpSpPr>
        <p:grpSpPr>
          <a:xfrm>
            <a:off x="6239846" y="6337499"/>
            <a:ext cx="9135537" cy="3723339"/>
            <a:chOff x="0" y="0"/>
            <a:chExt cx="4472730" cy="1822935"/>
          </a:xfrm>
        </p:grpSpPr>
        <p:sp>
          <p:nvSpPr>
            <p:cNvPr id="19" name="Freeform 19"/>
            <p:cNvSpPr/>
            <p:nvPr/>
          </p:nvSpPr>
          <p:spPr>
            <a:xfrm>
              <a:off x="0" y="0"/>
              <a:ext cx="4472730" cy="1822935"/>
            </a:xfrm>
            <a:custGeom>
              <a:avLst/>
              <a:gdLst/>
              <a:ahLst/>
              <a:cxnLst/>
              <a:rect l="l" t="t" r="r" b="b"/>
              <a:pathLst>
                <a:path w="4472730" h="1822935">
                  <a:moveTo>
                    <a:pt x="34745" y="0"/>
                  </a:moveTo>
                  <a:lnTo>
                    <a:pt x="4437985" y="0"/>
                  </a:lnTo>
                  <a:cubicBezTo>
                    <a:pt x="4447200" y="0"/>
                    <a:pt x="4456038" y="3661"/>
                    <a:pt x="4462554" y="10177"/>
                  </a:cubicBezTo>
                  <a:cubicBezTo>
                    <a:pt x="4469070" y="16693"/>
                    <a:pt x="4472730" y="25530"/>
                    <a:pt x="4472730" y="34745"/>
                  </a:cubicBezTo>
                  <a:lnTo>
                    <a:pt x="4472730" y="1788190"/>
                  </a:lnTo>
                  <a:cubicBezTo>
                    <a:pt x="4472730" y="1807379"/>
                    <a:pt x="4457174" y="1822935"/>
                    <a:pt x="4437985" y="1822935"/>
                  </a:cubicBezTo>
                  <a:lnTo>
                    <a:pt x="34745" y="1822935"/>
                  </a:lnTo>
                  <a:cubicBezTo>
                    <a:pt x="15556" y="1822935"/>
                    <a:pt x="0" y="1807379"/>
                    <a:pt x="0" y="1788190"/>
                  </a:cubicBezTo>
                  <a:lnTo>
                    <a:pt x="0" y="34745"/>
                  </a:lnTo>
                  <a:cubicBezTo>
                    <a:pt x="0" y="15556"/>
                    <a:pt x="15556" y="0"/>
                    <a:pt x="34745" y="0"/>
                  </a:cubicBezTo>
                  <a:close/>
                </a:path>
              </a:pathLst>
            </a:custGeom>
            <a:solidFill>
              <a:srgbClr val="FFFFFF"/>
            </a:solidFill>
          </p:spPr>
        </p:sp>
        <p:sp>
          <p:nvSpPr>
            <p:cNvPr id="20" name="TextBox 20"/>
            <p:cNvSpPr txBox="1"/>
            <p:nvPr/>
          </p:nvSpPr>
          <p:spPr>
            <a:xfrm>
              <a:off x="0" y="-38100"/>
              <a:ext cx="4472730" cy="1861035"/>
            </a:xfrm>
            <a:prstGeom prst="rect">
              <a:avLst/>
            </a:prstGeom>
          </p:spPr>
          <p:txBody>
            <a:bodyPr lIns="50800" tIns="50800" rIns="50800" bIns="50800" rtlCol="0" anchor="ctr"/>
            <a:lstStyle/>
            <a:p>
              <a:pPr algn="ctr">
                <a:lnSpc>
                  <a:spcPts val="2967"/>
                </a:lnSpc>
              </a:pPr>
              <a:endParaRPr/>
            </a:p>
          </p:txBody>
        </p:sp>
      </p:grpSp>
      <p:sp>
        <p:nvSpPr>
          <p:cNvPr id="21" name="Freeform 21"/>
          <p:cNvSpPr/>
          <p:nvPr/>
        </p:nvSpPr>
        <p:spPr>
          <a:xfrm>
            <a:off x="15845300" y="7507818"/>
            <a:ext cx="2187864" cy="2437731"/>
          </a:xfrm>
          <a:custGeom>
            <a:avLst/>
            <a:gdLst/>
            <a:ahLst/>
            <a:cxnLst/>
            <a:rect l="l" t="t" r="r" b="b"/>
            <a:pathLst>
              <a:path w="2187864" h="2437731">
                <a:moveTo>
                  <a:pt x="0" y="0"/>
                </a:moveTo>
                <a:lnTo>
                  <a:pt x="2187864" y="0"/>
                </a:lnTo>
                <a:lnTo>
                  <a:pt x="2187864" y="2437731"/>
                </a:lnTo>
                <a:lnTo>
                  <a:pt x="0" y="2437731"/>
                </a:lnTo>
                <a:lnTo>
                  <a:pt x="0" y="0"/>
                </a:lnTo>
                <a:close/>
              </a:path>
            </a:pathLst>
          </a:cu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p>
      <p:sp>
        <p:nvSpPr>
          <p:cNvPr id="22" name="TextBox 22"/>
          <p:cNvSpPr txBox="1"/>
          <p:nvPr/>
        </p:nvSpPr>
        <p:spPr>
          <a:xfrm>
            <a:off x="153162" y="315833"/>
            <a:ext cx="6951652" cy="1062162"/>
          </a:xfrm>
          <a:prstGeom prst="rect">
            <a:avLst/>
          </a:prstGeom>
        </p:spPr>
        <p:txBody>
          <a:bodyPr lIns="0" tIns="0" rIns="0" bIns="0" rtlCol="0" anchor="t">
            <a:spAutoFit/>
          </a:bodyPr>
          <a:lstStyle/>
          <a:p>
            <a:pPr algn="l">
              <a:lnSpc>
                <a:spcPts val="7948"/>
              </a:lnSpc>
            </a:pPr>
            <a:r>
              <a:rPr lang="en-US" sz="7870" b="1">
                <a:solidFill>
                  <a:srgbClr val="FFFFFF"/>
                </a:solidFill>
                <a:latin typeface="Barlow Condensed Bold"/>
                <a:ea typeface="Barlow Condensed Bold"/>
                <a:cs typeface="Barlow Condensed Bold"/>
                <a:sym typeface="Barlow Condensed Bold"/>
              </a:rPr>
              <a:t>Cấu hình Client</a:t>
            </a:r>
          </a:p>
        </p:txBody>
      </p:sp>
      <p:sp>
        <p:nvSpPr>
          <p:cNvPr id="23" name="TextBox 23"/>
          <p:cNvSpPr txBox="1"/>
          <p:nvPr/>
        </p:nvSpPr>
        <p:spPr>
          <a:xfrm>
            <a:off x="153162" y="1435145"/>
            <a:ext cx="6086684" cy="2454630"/>
          </a:xfrm>
          <a:prstGeom prst="rect">
            <a:avLst/>
          </a:prstGeom>
        </p:spPr>
        <p:txBody>
          <a:bodyPr lIns="0" tIns="0" rIns="0" bIns="0" rtlCol="0" anchor="t">
            <a:spAutoFit/>
          </a:bodyPr>
          <a:lstStyle/>
          <a:p>
            <a:pPr algn="l">
              <a:lnSpc>
                <a:spcPts val="3246"/>
              </a:lnSpc>
            </a:pPr>
            <a:r>
              <a:rPr lang="en-US" sz="3214" b="1">
                <a:solidFill>
                  <a:srgbClr val="FFFFFF"/>
                </a:solidFill>
                <a:latin typeface="Barlow Condensed Bold"/>
                <a:ea typeface="Barlow Condensed Bold"/>
                <a:cs typeface="Barlow Condensed Bold"/>
                <a:sym typeface="Barlow Condensed Bold"/>
              </a:rPr>
              <a:t>1. Công cụ client:</a:t>
            </a:r>
          </a:p>
          <a:p>
            <a:pPr algn="l">
              <a:lnSpc>
                <a:spcPts val="3246"/>
              </a:lnSpc>
            </a:pPr>
            <a:r>
              <a:rPr lang="en-US" sz="3214" b="1">
                <a:solidFill>
                  <a:srgbClr val="FFFFFF"/>
                </a:solidFill>
                <a:latin typeface="Barlow Condensed Bold"/>
                <a:ea typeface="Barlow Condensed Bold"/>
                <a:cs typeface="Barlow Condensed Bold"/>
                <a:sym typeface="Barlow Condensed Bold"/>
              </a:rPr>
              <a:t>- Nếu sử dụng Windows: Cấu hình VPN qua tính năng IPSec Client.</a:t>
            </a:r>
          </a:p>
          <a:p>
            <a:pPr algn="l">
              <a:lnSpc>
                <a:spcPts val="3246"/>
              </a:lnSpc>
            </a:pPr>
            <a:r>
              <a:rPr lang="en-US" sz="3214" b="1">
                <a:solidFill>
                  <a:srgbClr val="FFFFFF"/>
                </a:solidFill>
                <a:latin typeface="Barlow Condensed Bold"/>
                <a:ea typeface="Barlow Condensed Bold"/>
                <a:cs typeface="Barlow Condensed Bold"/>
                <a:sym typeface="Barlow Condensed Bold"/>
              </a:rPr>
              <a:t> - Nếu sử dụng Ubuntu:bash</a:t>
            </a:r>
          </a:p>
          <a:p>
            <a:pPr algn="l">
              <a:lnSpc>
                <a:spcPts val="3246"/>
              </a:lnSpc>
            </a:pPr>
            <a:endParaRPr lang="en-US" sz="3214" b="1">
              <a:solidFill>
                <a:srgbClr val="FFFFFF"/>
              </a:solidFill>
              <a:latin typeface="Barlow Condensed Bold"/>
              <a:ea typeface="Barlow Condensed Bold"/>
              <a:cs typeface="Barlow Condensed Bold"/>
              <a:sym typeface="Barlow Condensed Bold"/>
            </a:endParaRPr>
          </a:p>
          <a:p>
            <a:pPr algn="l">
              <a:lnSpc>
                <a:spcPts val="3246"/>
              </a:lnSpc>
            </a:pPr>
            <a:endParaRPr lang="en-US" sz="3214" b="1">
              <a:solidFill>
                <a:srgbClr val="FFFFFF"/>
              </a:solidFill>
              <a:latin typeface="Barlow Condensed Bold"/>
              <a:ea typeface="Barlow Condensed Bold"/>
              <a:cs typeface="Barlow Condensed Bold"/>
              <a:sym typeface="Barlow Condensed Bold"/>
            </a:endParaRPr>
          </a:p>
        </p:txBody>
      </p:sp>
      <p:sp>
        <p:nvSpPr>
          <p:cNvPr id="24" name="TextBox 24"/>
          <p:cNvSpPr txBox="1"/>
          <p:nvPr/>
        </p:nvSpPr>
        <p:spPr>
          <a:xfrm>
            <a:off x="6618670" y="1435145"/>
            <a:ext cx="4981563" cy="839216"/>
          </a:xfrm>
          <a:prstGeom prst="rect">
            <a:avLst/>
          </a:prstGeom>
        </p:spPr>
        <p:txBody>
          <a:bodyPr lIns="0" tIns="0" rIns="0" bIns="0" rtlCol="0" anchor="t">
            <a:spAutoFit/>
          </a:bodyPr>
          <a:lstStyle/>
          <a:p>
            <a:pPr algn="l">
              <a:lnSpc>
                <a:spcPts val="3232"/>
              </a:lnSpc>
            </a:pPr>
            <a:r>
              <a:rPr lang="en-US" sz="3200" b="1">
                <a:solidFill>
                  <a:srgbClr val="FFFFFF"/>
                </a:solidFill>
                <a:latin typeface="Barlow Condensed Bold"/>
                <a:ea typeface="Barlow Condensed Bold"/>
                <a:cs typeface="Barlow Condensed Bold"/>
                <a:sym typeface="Barlow Condensed Bold"/>
              </a:rPr>
              <a:t>2.Thêm cấu hình cho VPN Client:</a:t>
            </a:r>
          </a:p>
          <a:p>
            <a:pPr algn="l">
              <a:lnSpc>
                <a:spcPts val="3232"/>
              </a:lnSpc>
            </a:pPr>
            <a:endParaRPr lang="en-US" sz="3200" b="1">
              <a:solidFill>
                <a:srgbClr val="FFFFFF"/>
              </a:solidFill>
              <a:latin typeface="Barlow Condensed Bold"/>
              <a:ea typeface="Barlow Condensed Bold"/>
              <a:cs typeface="Barlow Condensed Bold"/>
              <a:sym typeface="Barlow Condensed Bold"/>
            </a:endParaRPr>
          </a:p>
        </p:txBody>
      </p:sp>
      <p:sp>
        <p:nvSpPr>
          <p:cNvPr id="25" name="TextBox 25"/>
          <p:cNvSpPr txBox="1"/>
          <p:nvPr/>
        </p:nvSpPr>
        <p:spPr>
          <a:xfrm>
            <a:off x="12277737" y="1435145"/>
            <a:ext cx="4981563" cy="839216"/>
          </a:xfrm>
          <a:prstGeom prst="rect">
            <a:avLst/>
          </a:prstGeom>
        </p:spPr>
        <p:txBody>
          <a:bodyPr lIns="0" tIns="0" rIns="0" bIns="0" rtlCol="0" anchor="t">
            <a:spAutoFit/>
          </a:bodyPr>
          <a:lstStyle/>
          <a:p>
            <a:pPr algn="l">
              <a:lnSpc>
                <a:spcPts val="3232"/>
              </a:lnSpc>
            </a:pPr>
            <a:r>
              <a:rPr lang="en-US" sz="3200" b="1">
                <a:solidFill>
                  <a:srgbClr val="FFFFFF"/>
                </a:solidFill>
                <a:latin typeface="Barlow Condensed Bold"/>
                <a:ea typeface="Barlow Condensed Bold"/>
                <a:cs typeface="Barlow Condensed Bold"/>
                <a:sym typeface="Barlow Condensed Bold"/>
              </a:rPr>
              <a:t>3.Kiểm tra kết nối từ Client:</a:t>
            </a:r>
          </a:p>
          <a:p>
            <a:pPr algn="l">
              <a:lnSpc>
                <a:spcPts val="3232"/>
              </a:lnSpc>
            </a:pPr>
            <a:endParaRPr lang="en-US" sz="3200" b="1">
              <a:solidFill>
                <a:srgbClr val="FFFFFF"/>
              </a:solidFill>
              <a:latin typeface="Barlow Condensed Bold"/>
              <a:ea typeface="Barlow Condensed Bold"/>
              <a:cs typeface="Barlow Condensed Bold"/>
              <a:sym typeface="Barlow Condensed Bold"/>
            </a:endParaRPr>
          </a:p>
        </p:txBody>
      </p:sp>
      <p:sp>
        <p:nvSpPr>
          <p:cNvPr id="26" name="TextBox 26"/>
          <p:cNvSpPr txBox="1"/>
          <p:nvPr/>
        </p:nvSpPr>
        <p:spPr>
          <a:xfrm>
            <a:off x="7042769" y="6676768"/>
            <a:ext cx="8105214" cy="3099991"/>
          </a:xfrm>
          <a:prstGeom prst="rect">
            <a:avLst/>
          </a:prstGeom>
        </p:spPr>
        <p:txBody>
          <a:bodyPr lIns="0" tIns="0" rIns="0" bIns="0" rtlCol="0" anchor="t">
            <a:spAutoFit/>
          </a:bodyPr>
          <a:lstStyle/>
          <a:p>
            <a:pPr algn="just">
              <a:lnSpc>
                <a:spcPts val="3584"/>
              </a:lnSpc>
            </a:pPr>
            <a:endParaRPr/>
          </a:p>
          <a:p>
            <a:pPr algn="just">
              <a:lnSpc>
                <a:spcPts val="3584"/>
              </a:lnSpc>
            </a:pPr>
            <a:r>
              <a:rPr lang="en-US" sz="2560" b="1">
                <a:solidFill>
                  <a:srgbClr val="000000"/>
                </a:solidFill>
                <a:latin typeface="Barlow Bold"/>
                <a:ea typeface="Barlow Bold"/>
                <a:cs typeface="Barlow Bold"/>
                <a:sym typeface="Barlow Bold"/>
              </a:rPr>
              <a:t>1.Ping từ Client đến Server:</a:t>
            </a:r>
          </a:p>
          <a:p>
            <a:pPr algn="just">
              <a:lnSpc>
                <a:spcPts val="3584"/>
              </a:lnSpc>
            </a:pPr>
            <a:r>
              <a:rPr lang="en-US" sz="2560" b="1">
                <a:solidFill>
                  <a:srgbClr val="000000"/>
                </a:solidFill>
                <a:latin typeface="Barlow Bold"/>
                <a:ea typeface="Barlow Bold"/>
                <a:cs typeface="Barlow Bold"/>
                <a:sym typeface="Barlow Bold"/>
              </a:rPr>
              <a:t>Chạy ping &lt;server_ip&gt; từ client để kiểm tra kết nối VPN.</a:t>
            </a:r>
          </a:p>
          <a:p>
            <a:pPr algn="just">
              <a:lnSpc>
                <a:spcPts val="3584"/>
              </a:lnSpc>
            </a:pPr>
            <a:r>
              <a:rPr lang="en-US" sz="2560" b="1">
                <a:solidFill>
                  <a:srgbClr val="000000"/>
                </a:solidFill>
                <a:latin typeface="Barlow Bold"/>
                <a:ea typeface="Barlow Bold"/>
                <a:cs typeface="Barlow Bold"/>
                <a:sym typeface="Barlow Bold"/>
              </a:rPr>
              <a:t>2.Xác minh trạng thái IPSec trên Router:</a:t>
            </a:r>
          </a:p>
          <a:p>
            <a:pPr algn="just">
              <a:lnSpc>
                <a:spcPts val="3584"/>
              </a:lnSpc>
            </a:pPr>
            <a:r>
              <a:rPr lang="en-US" sz="2560" b="1">
                <a:solidFill>
                  <a:srgbClr val="000000"/>
                </a:solidFill>
                <a:latin typeface="Barlow Bold"/>
                <a:ea typeface="Barlow Bold"/>
                <a:cs typeface="Barlow Bold"/>
                <a:sym typeface="Barlow Bold"/>
              </a:rPr>
              <a:t>Dùng lệnh:-show crypto isakmp </a:t>
            </a:r>
          </a:p>
          <a:p>
            <a:pPr algn="just">
              <a:lnSpc>
                <a:spcPts val="3584"/>
              </a:lnSpc>
            </a:pPr>
            <a:r>
              <a:rPr lang="en-US" sz="2560" b="1">
                <a:solidFill>
                  <a:srgbClr val="000000"/>
                </a:solidFill>
                <a:latin typeface="Barlow Bold"/>
                <a:ea typeface="Barlow Bold"/>
                <a:cs typeface="Barlow Bold"/>
                <a:sym typeface="Barlow Bold"/>
              </a:rPr>
              <a:t>                  -sa show crypto ipsec sa</a:t>
            </a:r>
          </a:p>
          <a:p>
            <a:pPr algn="just">
              <a:lnSpc>
                <a:spcPts val="3584"/>
              </a:lnSpc>
            </a:pPr>
            <a:endParaRPr lang="en-US" sz="2560" b="1">
              <a:solidFill>
                <a:srgbClr val="000000"/>
              </a:solidFill>
              <a:latin typeface="Barlow Bold"/>
              <a:ea typeface="Barlow Bold"/>
              <a:cs typeface="Barlow Bold"/>
              <a:sym typeface="Barlow Bold"/>
            </a:endParaRPr>
          </a:p>
        </p:txBody>
      </p:sp>
      <p:sp>
        <p:nvSpPr>
          <p:cNvPr id="27" name="TextBox 27"/>
          <p:cNvSpPr txBox="1"/>
          <p:nvPr/>
        </p:nvSpPr>
        <p:spPr>
          <a:xfrm>
            <a:off x="850199" y="7673835"/>
            <a:ext cx="5213143" cy="649888"/>
          </a:xfrm>
          <a:prstGeom prst="rect">
            <a:avLst/>
          </a:prstGeom>
        </p:spPr>
        <p:txBody>
          <a:bodyPr lIns="0" tIns="0" rIns="0" bIns="0" rtlCol="0" anchor="t">
            <a:spAutoFit/>
          </a:bodyPr>
          <a:lstStyle/>
          <a:p>
            <a:pPr algn="l">
              <a:lnSpc>
                <a:spcPts val="4827"/>
              </a:lnSpc>
            </a:pPr>
            <a:r>
              <a:rPr lang="en-US" sz="4779" b="1">
                <a:solidFill>
                  <a:srgbClr val="FFFFFF"/>
                </a:solidFill>
                <a:latin typeface="Barlow Condensed Bold"/>
                <a:ea typeface="Barlow Condensed Bold"/>
                <a:cs typeface="Barlow Condensed Bold"/>
                <a:sym typeface="Barlow Condensed Bold"/>
              </a:rPr>
              <a:t>Kiểm tra và xác minh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7343" y="-1584142"/>
            <a:ext cx="18702943" cy="5176842"/>
            <a:chOff x="0" y="0"/>
            <a:chExt cx="4925878" cy="1363448"/>
          </a:xfrm>
        </p:grpSpPr>
        <p:sp>
          <p:nvSpPr>
            <p:cNvPr id="3" name="Freeform 3"/>
            <p:cNvSpPr/>
            <p:nvPr/>
          </p:nvSpPr>
          <p:spPr>
            <a:xfrm>
              <a:off x="0" y="0"/>
              <a:ext cx="4925878" cy="1363448"/>
            </a:xfrm>
            <a:custGeom>
              <a:avLst/>
              <a:gdLst/>
              <a:ahLst/>
              <a:cxnLst/>
              <a:rect l="l" t="t" r="r" b="b"/>
              <a:pathLst>
                <a:path w="4925878" h="1363448">
                  <a:moveTo>
                    <a:pt x="0" y="0"/>
                  </a:moveTo>
                  <a:lnTo>
                    <a:pt x="4925878" y="0"/>
                  </a:lnTo>
                  <a:lnTo>
                    <a:pt x="4925878" y="1363448"/>
                  </a:lnTo>
                  <a:lnTo>
                    <a:pt x="0" y="1363448"/>
                  </a:lnTo>
                  <a:close/>
                </a:path>
              </a:pathLst>
            </a:custGeom>
            <a:solidFill>
              <a:srgbClr val="FDFDFD"/>
            </a:solidFill>
          </p:spPr>
        </p:sp>
        <p:sp>
          <p:nvSpPr>
            <p:cNvPr id="4" name="TextBox 4"/>
            <p:cNvSpPr txBox="1"/>
            <p:nvPr/>
          </p:nvSpPr>
          <p:spPr>
            <a:xfrm>
              <a:off x="0" y="-38100"/>
              <a:ext cx="4925878" cy="1401548"/>
            </a:xfrm>
            <a:prstGeom prst="rect">
              <a:avLst/>
            </a:prstGeom>
          </p:spPr>
          <p:txBody>
            <a:bodyPr lIns="50800" tIns="50800" rIns="50800" bIns="50800" rtlCol="0" anchor="ctr"/>
            <a:lstStyle/>
            <a:p>
              <a:pPr algn="ctr">
                <a:lnSpc>
                  <a:spcPts val="2967"/>
                </a:lnSpc>
              </a:pPr>
              <a:endParaRPr/>
            </a:p>
          </p:txBody>
        </p:sp>
      </p:grpSp>
      <p:sp>
        <p:nvSpPr>
          <p:cNvPr id="5" name="AutoShape 5"/>
          <p:cNvSpPr/>
          <p:nvPr/>
        </p:nvSpPr>
        <p:spPr>
          <a:xfrm>
            <a:off x="2640224" y="4401914"/>
            <a:ext cx="0" cy="1218750"/>
          </a:xfrm>
          <a:prstGeom prst="line">
            <a:avLst/>
          </a:prstGeom>
          <a:ln w="38100" cap="flat">
            <a:solidFill>
              <a:srgbClr val="FFFFFF"/>
            </a:solidFill>
            <a:prstDash val="solid"/>
            <a:headEnd type="none" w="sm" len="sm"/>
            <a:tailEnd type="arrow" w="med" len="sm"/>
          </a:ln>
        </p:spPr>
      </p:sp>
      <p:sp>
        <p:nvSpPr>
          <p:cNvPr id="6" name="AutoShape 6"/>
          <p:cNvSpPr/>
          <p:nvPr/>
        </p:nvSpPr>
        <p:spPr>
          <a:xfrm>
            <a:off x="9030836" y="4345427"/>
            <a:ext cx="0" cy="1218750"/>
          </a:xfrm>
          <a:prstGeom prst="line">
            <a:avLst/>
          </a:prstGeom>
          <a:ln w="38100" cap="flat">
            <a:solidFill>
              <a:srgbClr val="FFFFFF"/>
            </a:solidFill>
            <a:prstDash val="solid"/>
            <a:headEnd type="none" w="sm" len="sm"/>
            <a:tailEnd type="arrow" w="med" len="sm"/>
          </a:ln>
        </p:spPr>
      </p:sp>
      <p:sp>
        <p:nvSpPr>
          <p:cNvPr id="7" name="AutoShape 7"/>
          <p:cNvSpPr/>
          <p:nvPr/>
        </p:nvSpPr>
        <p:spPr>
          <a:xfrm>
            <a:off x="15372003" y="4224450"/>
            <a:ext cx="0" cy="1218750"/>
          </a:xfrm>
          <a:prstGeom prst="line">
            <a:avLst/>
          </a:prstGeom>
          <a:ln w="38100" cap="flat">
            <a:solidFill>
              <a:srgbClr val="FFFFFF"/>
            </a:solidFill>
            <a:prstDash val="solid"/>
            <a:headEnd type="none" w="sm" len="sm"/>
            <a:tailEnd type="arrow" w="med" len="sm"/>
          </a:ln>
        </p:spPr>
      </p:sp>
      <p:sp>
        <p:nvSpPr>
          <p:cNvPr id="8" name="Freeform 8"/>
          <p:cNvSpPr/>
          <p:nvPr/>
        </p:nvSpPr>
        <p:spPr>
          <a:xfrm>
            <a:off x="1050167" y="2098387"/>
            <a:ext cx="3148833" cy="3101600"/>
          </a:xfrm>
          <a:custGeom>
            <a:avLst/>
            <a:gdLst/>
            <a:ahLst/>
            <a:cxnLst/>
            <a:rect l="l" t="t" r="r" b="b"/>
            <a:pathLst>
              <a:path w="3148833" h="3101600">
                <a:moveTo>
                  <a:pt x="0" y="0"/>
                </a:moveTo>
                <a:lnTo>
                  <a:pt x="3148833" y="0"/>
                </a:lnTo>
                <a:lnTo>
                  <a:pt x="3148833"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437369" y="2041900"/>
            <a:ext cx="3148833" cy="3101600"/>
          </a:xfrm>
          <a:custGeom>
            <a:avLst/>
            <a:gdLst/>
            <a:ahLst/>
            <a:cxnLst/>
            <a:rect l="l" t="t" r="r" b="b"/>
            <a:pathLst>
              <a:path w="3148833" h="3101600">
                <a:moveTo>
                  <a:pt x="0" y="0"/>
                </a:moveTo>
                <a:lnTo>
                  <a:pt x="3148833" y="0"/>
                </a:lnTo>
                <a:lnTo>
                  <a:pt x="3148833"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78537" y="1976000"/>
            <a:ext cx="3148833" cy="3101600"/>
          </a:xfrm>
          <a:custGeom>
            <a:avLst/>
            <a:gdLst/>
            <a:ahLst/>
            <a:cxnLst/>
            <a:rect l="l" t="t" r="r" b="b"/>
            <a:pathLst>
              <a:path w="3148833" h="3101600">
                <a:moveTo>
                  <a:pt x="0" y="0"/>
                </a:moveTo>
                <a:lnTo>
                  <a:pt x="3148832" y="0"/>
                </a:lnTo>
                <a:lnTo>
                  <a:pt x="3148832"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4511104" y="491916"/>
            <a:ext cx="9303891" cy="995759"/>
          </a:xfrm>
          <a:prstGeom prst="rect">
            <a:avLst/>
          </a:prstGeom>
        </p:spPr>
        <p:txBody>
          <a:bodyPr lIns="0" tIns="0" rIns="0" bIns="0" rtlCol="0" anchor="t">
            <a:spAutoFit/>
          </a:bodyPr>
          <a:lstStyle/>
          <a:p>
            <a:pPr algn="ctr">
              <a:lnSpc>
                <a:spcPts val="7444"/>
              </a:lnSpc>
            </a:pPr>
            <a:r>
              <a:rPr lang="en-US" sz="7370" b="1">
                <a:solidFill>
                  <a:srgbClr val="001E4D"/>
                </a:solidFill>
                <a:latin typeface="Barlow Condensed Bold"/>
                <a:ea typeface="Barlow Condensed Bold"/>
                <a:cs typeface="Barlow Condensed Bold"/>
                <a:sym typeface="Barlow Condensed Bold"/>
              </a:rPr>
              <a:t>KẾT LUẬN</a:t>
            </a:r>
          </a:p>
        </p:txBody>
      </p:sp>
      <p:sp>
        <p:nvSpPr>
          <p:cNvPr id="12" name="TextBox 12"/>
          <p:cNvSpPr txBox="1"/>
          <p:nvPr/>
        </p:nvSpPr>
        <p:spPr>
          <a:xfrm>
            <a:off x="1513437" y="2892670"/>
            <a:ext cx="2215473" cy="1509244"/>
          </a:xfrm>
          <a:prstGeom prst="rect">
            <a:avLst/>
          </a:prstGeom>
        </p:spPr>
        <p:txBody>
          <a:bodyPr lIns="0" tIns="0" rIns="0" bIns="0" rtlCol="0" anchor="t">
            <a:spAutoFit/>
          </a:bodyPr>
          <a:lstStyle/>
          <a:p>
            <a:pPr algn="ctr">
              <a:lnSpc>
                <a:spcPts val="2989"/>
              </a:lnSpc>
            </a:pPr>
            <a:r>
              <a:rPr lang="en-US" sz="3081" b="1">
                <a:solidFill>
                  <a:srgbClr val="000000"/>
                </a:solidFill>
                <a:latin typeface="Barlow Bold"/>
                <a:ea typeface="Barlow Bold"/>
                <a:cs typeface="Barlow Bold"/>
                <a:sym typeface="Barlow Bold"/>
              </a:rPr>
              <a:t> Hiệu quả bảo mật của IPSec</a:t>
            </a:r>
          </a:p>
          <a:p>
            <a:pPr algn="ctr">
              <a:lnSpc>
                <a:spcPts val="2989"/>
              </a:lnSpc>
            </a:pPr>
            <a:endParaRPr lang="en-US" sz="3081" b="1">
              <a:solidFill>
                <a:srgbClr val="000000"/>
              </a:solidFill>
              <a:latin typeface="Barlow Bold"/>
              <a:ea typeface="Barlow Bold"/>
              <a:cs typeface="Barlow Bold"/>
              <a:sym typeface="Barlow Bold"/>
            </a:endParaRPr>
          </a:p>
        </p:txBody>
      </p:sp>
      <p:sp>
        <p:nvSpPr>
          <p:cNvPr id="13" name="TextBox 13"/>
          <p:cNvSpPr txBox="1"/>
          <p:nvPr/>
        </p:nvSpPr>
        <p:spPr>
          <a:xfrm>
            <a:off x="7904049" y="2965778"/>
            <a:ext cx="2215473" cy="766294"/>
          </a:xfrm>
          <a:prstGeom prst="rect">
            <a:avLst/>
          </a:prstGeom>
        </p:spPr>
        <p:txBody>
          <a:bodyPr lIns="0" tIns="0" rIns="0" bIns="0" rtlCol="0" anchor="t">
            <a:spAutoFit/>
          </a:bodyPr>
          <a:lstStyle/>
          <a:p>
            <a:pPr algn="ctr">
              <a:lnSpc>
                <a:spcPts val="2989"/>
              </a:lnSpc>
            </a:pPr>
            <a:r>
              <a:rPr lang="en-US" sz="3081" b="1">
                <a:solidFill>
                  <a:srgbClr val="000000"/>
                </a:solidFill>
                <a:latin typeface="Barlow Bold"/>
                <a:ea typeface="Barlow Bold"/>
                <a:cs typeface="Barlow Bold"/>
                <a:sym typeface="Barlow Bold"/>
              </a:rPr>
              <a:t>Mô hình </a:t>
            </a:r>
          </a:p>
          <a:p>
            <a:pPr algn="ctr">
              <a:lnSpc>
                <a:spcPts val="2989"/>
              </a:lnSpc>
            </a:pPr>
            <a:r>
              <a:rPr lang="en-US" sz="3081" b="1">
                <a:solidFill>
                  <a:srgbClr val="000000"/>
                </a:solidFill>
                <a:latin typeface="Barlow Bold"/>
                <a:ea typeface="Barlow Bold"/>
                <a:cs typeface="Barlow Bold"/>
                <a:sym typeface="Barlow Bold"/>
              </a:rPr>
              <a:t>site-to-site</a:t>
            </a:r>
          </a:p>
        </p:txBody>
      </p:sp>
      <p:sp>
        <p:nvSpPr>
          <p:cNvPr id="14" name="TextBox 14"/>
          <p:cNvSpPr txBox="1"/>
          <p:nvPr/>
        </p:nvSpPr>
        <p:spPr>
          <a:xfrm>
            <a:off x="14061234" y="2770283"/>
            <a:ext cx="2583438" cy="766294"/>
          </a:xfrm>
          <a:prstGeom prst="rect">
            <a:avLst/>
          </a:prstGeom>
        </p:spPr>
        <p:txBody>
          <a:bodyPr lIns="0" tIns="0" rIns="0" bIns="0" rtlCol="0" anchor="t">
            <a:spAutoFit/>
          </a:bodyPr>
          <a:lstStyle/>
          <a:p>
            <a:pPr algn="ctr">
              <a:lnSpc>
                <a:spcPts val="2989"/>
              </a:lnSpc>
            </a:pPr>
            <a:r>
              <a:rPr lang="en-US" sz="3081" b="1">
                <a:solidFill>
                  <a:srgbClr val="000000"/>
                </a:solidFill>
                <a:latin typeface="Barlow Bold"/>
                <a:ea typeface="Barlow Bold"/>
                <a:cs typeface="Barlow Bold"/>
                <a:sym typeface="Barlow Bold"/>
              </a:rPr>
              <a:t> Mô hình client-to-site</a:t>
            </a:r>
          </a:p>
        </p:txBody>
      </p:sp>
      <p:sp>
        <p:nvSpPr>
          <p:cNvPr id="15" name="TextBox 15"/>
          <p:cNvSpPr txBox="1"/>
          <p:nvPr/>
        </p:nvSpPr>
        <p:spPr>
          <a:xfrm>
            <a:off x="-77343" y="5573038"/>
            <a:ext cx="5851914" cy="3999002"/>
          </a:xfrm>
          <a:prstGeom prst="rect">
            <a:avLst/>
          </a:prstGeom>
        </p:spPr>
        <p:txBody>
          <a:bodyPr lIns="0" tIns="0" rIns="0" bIns="0" rtlCol="0" anchor="t">
            <a:spAutoFit/>
          </a:bodyPr>
          <a:lstStyle/>
          <a:p>
            <a:pPr algn="ctr">
              <a:lnSpc>
                <a:spcPts val="3556"/>
              </a:lnSpc>
            </a:pPr>
            <a:r>
              <a:rPr lang="en-US" sz="2540">
                <a:solidFill>
                  <a:srgbClr val="FFFFFF"/>
                </a:solidFill>
                <a:latin typeface="Barlow"/>
                <a:ea typeface="Barlow"/>
                <a:cs typeface="Barlow"/>
                <a:sym typeface="Barlow"/>
              </a:rPr>
              <a:t>- IPSec đã chứng minh khả năng bảo mật mạnh mẽ, đảm bảo tính bí mật, toàn vẹn và xác thực của dữ liệu truyền qua mạng không tin cậy (Internet).</a:t>
            </a:r>
          </a:p>
          <a:p>
            <a:pPr algn="ctr">
              <a:lnSpc>
                <a:spcPts val="3556"/>
              </a:lnSpc>
            </a:pPr>
            <a:r>
              <a:rPr lang="en-US" sz="2540">
                <a:solidFill>
                  <a:srgbClr val="FFFFFF"/>
                </a:solidFill>
                <a:latin typeface="Barlow"/>
                <a:ea typeface="Barlow"/>
                <a:cs typeface="Barlow"/>
                <a:sym typeface="Barlow"/>
              </a:rPr>
              <a:t>- Dữ liệu giữa hai site và từ client đến site đều được mã hóa hoàn toàn, ngăn chặn các tấn công như nghe lén (eavesdropping) và thay đổi dữ liệu.</a:t>
            </a:r>
          </a:p>
          <a:p>
            <a:pPr algn="ctr">
              <a:lnSpc>
                <a:spcPts val="3556"/>
              </a:lnSpc>
            </a:pPr>
            <a:endParaRPr lang="en-US" sz="2540">
              <a:solidFill>
                <a:srgbClr val="FFFFFF"/>
              </a:solidFill>
              <a:latin typeface="Barlow"/>
              <a:ea typeface="Barlow"/>
              <a:cs typeface="Barlow"/>
              <a:sym typeface="Barlow"/>
            </a:endParaRPr>
          </a:p>
        </p:txBody>
      </p:sp>
      <p:sp>
        <p:nvSpPr>
          <p:cNvPr id="16" name="TextBox 16"/>
          <p:cNvSpPr txBox="1"/>
          <p:nvPr/>
        </p:nvSpPr>
        <p:spPr>
          <a:xfrm>
            <a:off x="6095949" y="5516551"/>
            <a:ext cx="5851914" cy="4891425"/>
          </a:xfrm>
          <a:prstGeom prst="rect">
            <a:avLst/>
          </a:prstGeom>
        </p:spPr>
        <p:txBody>
          <a:bodyPr lIns="0" tIns="0" rIns="0" bIns="0" rtlCol="0" anchor="t">
            <a:spAutoFit/>
          </a:bodyPr>
          <a:lstStyle/>
          <a:p>
            <a:pPr algn="ctr">
              <a:lnSpc>
                <a:spcPts val="3556"/>
              </a:lnSpc>
            </a:pPr>
            <a:r>
              <a:rPr lang="en-US" sz="2540">
                <a:solidFill>
                  <a:srgbClr val="FFFFFF"/>
                </a:solidFill>
                <a:latin typeface="Barlow"/>
                <a:ea typeface="Barlow"/>
                <a:cs typeface="Barlow"/>
                <a:sym typeface="Barlow"/>
              </a:rPr>
              <a:t>- Ưu điểm: Phù hợp cho kết nối cố định giữa hai mạng LAN, giúp đảm bảo tính bảo mật dữ liệu xuyên suốt giữa hai tổ chức hoặc chi nhánh. Không yêu cầu cấu hình phức tạp trên từng máy trạm trong mạng LAN, giảm tải công việc quản trị.</a:t>
            </a:r>
          </a:p>
          <a:p>
            <a:pPr algn="ctr">
              <a:lnSpc>
                <a:spcPts val="3556"/>
              </a:lnSpc>
            </a:pPr>
            <a:r>
              <a:rPr lang="en-US" sz="2540">
                <a:solidFill>
                  <a:srgbClr val="FFFFFF"/>
                </a:solidFill>
                <a:latin typeface="Barlow"/>
                <a:ea typeface="Barlow"/>
                <a:cs typeface="Barlow"/>
                <a:sym typeface="Barlow"/>
              </a:rPr>
              <a:t>- Nhược điểm: Thiết lập phụ thuộc vào thiết bị định tuyến hỗ trợ IPSec. Chỉ hiệu quả cho các kết nối cố định, không phù hợp với các người dùng di động.</a:t>
            </a:r>
          </a:p>
          <a:p>
            <a:pPr algn="ctr">
              <a:lnSpc>
                <a:spcPts val="3556"/>
              </a:lnSpc>
            </a:pPr>
            <a:endParaRPr lang="en-US" sz="2540">
              <a:solidFill>
                <a:srgbClr val="FFFFFF"/>
              </a:solidFill>
              <a:latin typeface="Barlow"/>
              <a:ea typeface="Barlow"/>
              <a:cs typeface="Barlow"/>
              <a:sym typeface="Barlow"/>
            </a:endParaRPr>
          </a:p>
        </p:txBody>
      </p:sp>
      <p:sp>
        <p:nvSpPr>
          <p:cNvPr id="17" name="TextBox 17"/>
          <p:cNvSpPr txBox="1"/>
          <p:nvPr/>
        </p:nvSpPr>
        <p:spPr>
          <a:xfrm>
            <a:off x="12271712" y="5395575"/>
            <a:ext cx="5851914" cy="4891425"/>
          </a:xfrm>
          <a:prstGeom prst="rect">
            <a:avLst/>
          </a:prstGeom>
        </p:spPr>
        <p:txBody>
          <a:bodyPr lIns="0" tIns="0" rIns="0" bIns="0" rtlCol="0" anchor="t">
            <a:spAutoFit/>
          </a:bodyPr>
          <a:lstStyle/>
          <a:p>
            <a:pPr algn="ctr">
              <a:lnSpc>
                <a:spcPts val="3556"/>
              </a:lnSpc>
            </a:pPr>
            <a:r>
              <a:rPr lang="en-US" sz="2540">
                <a:solidFill>
                  <a:srgbClr val="FFFFFF"/>
                </a:solidFill>
                <a:latin typeface="Barlow"/>
                <a:ea typeface="Barlow"/>
                <a:cs typeface="Barlow"/>
                <a:sym typeface="Barlow"/>
              </a:rPr>
              <a:t>- Ưu điểm: Đáp ứng nhu cầu của các nhân viên làm việc từ xa (remote) với khả năng truy cập bảo mật vào hệ thống mạng của tổ chức. Linh hoạt và dễ triển khai, chỉ cần cấu hình đúng trên client và thiết bị VPN server.</a:t>
            </a:r>
          </a:p>
          <a:p>
            <a:pPr algn="ctr">
              <a:lnSpc>
                <a:spcPts val="3556"/>
              </a:lnSpc>
            </a:pPr>
            <a:r>
              <a:rPr lang="en-US" sz="2540">
                <a:solidFill>
                  <a:srgbClr val="FFFFFF"/>
                </a:solidFill>
                <a:latin typeface="Barlow"/>
                <a:ea typeface="Barlow"/>
                <a:cs typeface="Barlow"/>
                <a:sym typeface="Barlow"/>
              </a:rPr>
              <a:t>- Nhược điểm: Yêu cầu cài đặt phần mềm VPN client trên thiết bị người dùng. Hiệu suất có thể bị ảnh hưởng do phụ thuộc vào kết nối Internet của từng client.</a:t>
            </a:r>
          </a:p>
          <a:p>
            <a:pPr algn="ctr">
              <a:lnSpc>
                <a:spcPts val="3556"/>
              </a:lnSpc>
            </a:pPr>
            <a:endParaRPr lang="en-US" sz="2540">
              <a:solidFill>
                <a:srgbClr val="FFFFFF"/>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115266" y="-297987"/>
            <a:ext cx="11862251" cy="118622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388F">
                    <a:alpha val="0"/>
                  </a:srgbClr>
                </a:gs>
                <a:gs pos="100000">
                  <a:srgbClr val="00388F">
                    <a:alpha val="100000"/>
                  </a:srgbClr>
                </a:gs>
              </a:gsLst>
              <a:lin ang="0"/>
            </a:gra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217"/>
                </a:lnSpc>
              </a:pPr>
              <a:endParaRPr/>
            </a:p>
          </p:txBody>
        </p:sp>
      </p:grpSp>
      <p:sp>
        <p:nvSpPr>
          <p:cNvPr id="5" name="Freeform 5"/>
          <p:cNvSpPr/>
          <p:nvPr/>
        </p:nvSpPr>
        <p:spPr>
          <a:xfrm>
            <a:off x="11428453" y="3049051"/>
            <a:ext cx="6859547" cy="7287699"/>
          </a:xfrm>
          <a:custGeom>
            <a:avLst/>
            <a:gdLst/>
            <a:ahLst/>
            <a:cxnLst/>
            <a:rect l="l" t="t" r="r" b="b"/>
            <a:pathLst>
              <a:path w="6859547" h="7287699">
                <a:moveTo>
                  <a:pt x="0" y="0"/>
                </a:moveTo>
                <a:lnTo>
                  <a:pt x="6859547" y="0"/>
                </a:lnTo>
                <a:lnTo>
                  <a:pt x="6859547" y="7287699"/>
                </a:lnTo>
                <a:lnTo>
                  <a:pt x="0" y="7287699"/>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728921" y="3799385"/>
            <a:ext cx="5787031" cy="57870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screen">
                <a:extLst>
                  <a:ext uri="{28A0092B-C50C-407E-A947-70E740481C1C}">
                    <a14:useLocalDpi xmlns:a14="http://schemas.microsoft.com/office/drawing/2010/main"/>
                  </a:ext>
                </a:extLst>
              </a:blip>
              <a:stretch>
                <a:fillRect/>
              </a:stretch>
            </a:blipFill>
            <a:ln w="104775" cap="sq">
              <a:solidFill>
                <a:srgbClr val="FFFFFF"/>
              </a:solidFill>
              <a:prstDash val="solid"/>
              <a:miter/>
            </a:ln>
          </p:spPr>
        </p:sp>
      </p:grpSp>
      <p:grpSp>
        <p:nvGrpSpPr>
          <p:cNvPr id="8" name="Group 8"/>
          <p:cNvGrpSpPr/>
          <p:nvPr/>
        </p:nvGrpSpPr>
        <p:grpSpPr>
          <a:xfrm>
            <a:off x="-291338" y="6874175"/>
            <a:ext cx="9658350" cy="667444"/>
            <a:chOff x="0" y="0"/>
            <a:chExt cx="2543763" cy="175788"/>
          </a:xfrm>
        </p:grpSpPr>
        <p:sp>
          <p:nvSpPr>
            <p:cNvPr id="9" name="Freeform 9"/>
            <p:cNvSpPr/>
            <p:nvPr/>
          </p:nvSpPr>
          <p:spPr>
            <a:xfrm>
              <a:off x="0" y="0"/>
              <a:ext cx="2543763" cy="175788"/>
            </a:xfrm>
            <a:custGeom>
              <a:avLst/>
              <a:gdLst/>
              <a:ahLst/>
              <a:cxnLst/>
              <a:rect l="l" t="t" r="r" b="b"/>
              <a:pathLst>
                <a:path w="2543763" h="175788">
                  <a:moveTo>
                    <a:pt x="0" y="0"/>
                  </a:moveTo>
                  <a:lnTo>
                    <a:pt x="2543763" y="0"/>
                  </a:lnTo>
                  <a:lnTo>
                    <a:pt x="2543763" y="175788"/>
                  </a:lnTo>
                  <a:lnTo>
                    <a:pt x="0" y="175788"/>
                  </a:lnTo>
                  <a:close/>
                </a:path>
              </a:pathLst>
            </a:custGeom>
            <a:gradFill rotWithShape="1">
              <a:gsLst>
                <a:gs pos="0">
                  <a:srgbClr val="00388F">
                    <a:alpha val="100000"/>
                  </a:srgbClr>
                </a:gs>
                <a:gs pos="100000">
                  <a:srgbClr val="00388F">
                    <a:alpha val="0"/>
                  </a:srgbClr>
                </a:gs>
              </a:gsLst>
              <a:lin ang="0"/>
            </a:gradFill>
          </p:spPr>
        </p:sp>
        <p:sp>
          <p:nvSpPr>
            <p:cNvPr id="10" name="TextBox 10"/>
            <p:cNvSpPr txBox="1"/>
            <p:nvPr/>
          </p:nvSpPr>
          <p:spPr>
            <a:xfrm>
              <a:off x="0" y="-57150"/>
              <a:ext cx="2543763" cy="232938"/>
            </a:xfrm>
            <a:prstGeom prst="rect">
              <a:avLst/>
            </a:prstGeom>
          </p:spPr>
          <p:txBody>
            <a:bodyPr lIns="50800" tIns="50800" rIns="50800" bIns="50800" rtlCol="0" anchor="ctr"/>
            <a:lstStyle/>
            <a:p>
              <a:pPr algn="ctr">
                <a:lnSpc>
                  <a:spcPts val="3217"/>
                </a:lnSpc>
              </a:pPr>
              <a:endParaRPr/>
            </a:p>
          </p:txBody>
        </p:sp>
      </p:grpSp>
      <p:sp>
        <p:nvSpPr>
          <p:cNvPr id="11" name="TextBox 11"/>
          <p:cNvSpPr txBox="1"/>
          <p:nvPr/>
        </p:nvSpPr>
        <p:spPr>
          <a:xfrm>
            <a:off x="497607" y="349053"/>
            <a:ext cx="4578474" cy="1289784"/>
          </a:xfrm>
          <a:prstGeom prst="rect">
            <a:avLst/>
          </a:prstGeom>
        </p:spPr>
        <p:txBody>
          <a:bodyPr lIns="0" tIns="0" rIns="0" bIns="0" rtlCol="0" anchor="t">
            <a:spAutoFit/>
          </a:bodyPr>
          <a:lstStyle/>
          <a:p>
            <a:pPr algn="l">
              <a:lnSpc>
                <a:spcPts val="10289"/>
              </a:lnSpc>
            </a:pPr>
            <a:r>
              <a:rPr lang="en-US" sz="8231" b="1">
                <a:solidFill>
                  <a:srgbClr val="FFFFFF"/>
                </a:solidFill>
                <a:latin typeface="Barlow Condensed Bold"/>
                <a:ea typeface="Barlow Condensed Bold"/>
                <a:cs typeface="Barlow Condensed Bold"/>
                <a:sym typeface="Barlow Condensed Bold"/>
              </a:rPr>
              <a:t>NỘI DUNG</a:t>
            </a:r>
          </a:p>
        </p:txBody>
      </p:sp>
      <p:sp>
        <p:nvSpPr>
          <p:cNvPr id="12" name="TextBox 12"/>
          <p:cNvSpPr txBox="1"/>
          <p:nvPr/>
        </p:nvSpPr>
        <p:spPr>
          <a:xfrm>
            <a:off x="497607" y="2044722"/>
            <a:ext cx="14512805" cy="3296532"/>
          </a:xfrm>
          <a:prstGeom prst="rect">
            <a:avLst/>
          </a:prstGeom>
        </p:spPr>
        <p:txBody>
          <a:bodyPr lIns="0" tIns="0" rIns="0" bIns="0" rtlCol="0" anchor="t">
            <a:spAutoFit/>
          </a:bodyPr>
          <a:lstStyle/>
          <a:p>
            <a:pPr algn="just">
              <a:lnSpc>
                <a:spcPts val="5275"/>
              </a:lnSpc>
            </a:pPr>
            <a:r>
              <a:rPr lang="en-US" sz="3768" b="1">
                <a:solidFill>
                  <a:srgbClr val="FFFFFF"/>
                </a:solidFill>
                <a:latin typeface="Barlow Bold"/>
                <a:ea typeface="Barlow Bold"/>
                <a:cs typeface="Barlow Bold"/>
                <a:sym typeface="Barlow Bold"/>
              </a:rPr>
              <a:t>CHƯƠNG 1: TÌM HIỂU VỀ HOẠT ĐỘNG CỦA GIAO THỨC IPSEC</a:t>
            </a:r>
          </a:p>
          <a:p>
            <a:pPr algn="just">
              <a:lnSpc>
                <a:spcPts val="5275"/>
              </a:lnSpc>
            </a:pPr>
            <a:r>
              <a:rPr lang="en-US" sz="3768" b="1">
                <a:solidFill>
                  <a:srgbClr val="FFFFFF"/>
                </a:solidFill>
                <a:latin typeface="Barlow Bold"/>
                <a:ea typeface="Barlow Bold"/>
                <a:cs typeface="Barlow Bold"/>
                <a:sym typeface="Barlow Bold"/>
              </a:rPr>
              <a:t>CHƯƠNG 2 : TÌM HIỂU VỀ VPN KHÁI NIỆM &amp; CÁC MÔ HÌNH TRIỂN KHAI</a:t>
            </a:r>
          </a:p>
          <a:p>
            <a:pPr algn="just">
              <a:lnSpc>
                <a:spcPts val="5275"/>
              </a:lnSpc>
            </a:pPr>
            <a:r>
              <a:rPr lang="en-US" sz="3768" b="1">
                <a:solidFill>
                  <a:srgbClr val="FFFFFF"/>
                </a:solidFill>
                <a:latin typeface="Barlow Bold"/>
                <a:ea typeface="Barlow Bold"/>
                <a:cs typeface="Barlow Bold"/>
                <a:sym typeface="Barlow Bold"/>
              </a:rPr>
              <a:t>CHƯƠNG 3 : TRIỂN KHAI THỬ NGHIỆM IPSEC TRÊN GNS3</a:t>
            </a:r>
          </a:p>
          <a:p>
            <a:pPr algn="just">
              <a:lnSpc>
                <a:spcPts val="5275"/>
              </a:lnSpc>
            </a:pPr>
            <a:r>
              <a:rPr lang="en-US" sz="3768" b="1">
                <a:solidFill>
                  <a:srgbClr val="FFFFFF"/>
                </a:solidFill>
                <a:latin typeface="Barlow Bold"/>
                <a:ea typeface="Barlow Bold"/>
                <a:cs typeface="Barlow Bold"/>
                <a:sym typeface="Barlow Bold"/>
              </a:rPr>
              <a:t>CHƯƠNG 4 : KẾT LUẬN </a:t>
            </a:r>
          </a:p>
          <a:p>
            <a:pPr algn="just">
              <a:lnSpc>
                <a:spcPts val="5275"/>
              </a:lnSpc>
            </a:pPr>
            <a:endParaRPr lang="en-US" sz="3768" b="1">
              <a:solidFill>
                <a:srgbClr val="FFFFFF"/>
              </a:solidFill>
              <a:latin typeface="Barlow Bold"/>
              <a:ea typeface="Barlow Bold"/>
              <a:cs typeface="Barlow Bold"/>
              <a:sym typeface="Barlow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340566" y="2050421"/>
            <a:ext cx="6590277" cy="2744113"/>
            <a:chOff x="0" y="0"/>
            <a:chExt cx="1291976" cy="537963"/>
          </a:xfrm>
        </p:grpSpPr>
        <p:sp>
          <p:nvSpPr>
            <p:cNvPr id="3" name="Freeform 3"/>
            <p:cNvSpPr/>
            <p:nvPr/>
          </p:nvSpPr>
          <p:spPr>
            <a:xfrm>
              <a:off x="0" y="0"/>
              <a:ext cx="1291976" cy="537963"/>
            </a:xfrm>
            <a:custGeom>
              <a:avLst/>
              <a:gdLst/>
              <a:ahLst/>
              <a:cxnLst/>
              <a:rect l="l" t="t" r="r" b="b"/>
              <a:pathLst>
                <a:path w="1291976" h="537963">
                  <a:moveTo>
                    <a:pt x="268982" y="0"/>
                  </a:moveTo>
                  <a:lnTo>
                    <a:pt x="1022994" y="0"/>
                  </a:lnTo>
                  <a:cubicBezTo>
                    <a:pt x="1171549" y="0"/>
                    <a:pt x="1291976" y="120427"/>
                    <a:pt x="1291976" y="268982"/>
                  </a:cubicBezTo>
                  <a:lnTo>
                    <a:pt x="1291976" y="268982"/>
                  </a:lnTo>
                  <a:cubicBezTo>
                    <a:pt x="1291976" y="417536"/>
                    <a:pt x="1171549" y="537963"/>
                    <a:pt x="1022994" y="537963"/>
                  </a:cubicBezTo>
                  <a:lnTo>
                    <a:pt x="268982" y="537963"/>
                  </a:lnTo>
                  <a:cubicBezTo>
                    <a:pt x="120427" y="537963"/>
                    <a:pt x="0" y="417536"/>
                    <a:pt x="0" y="268982"/>
                  </a:cubicBezTo>
                  <a:lnTo>
                    <a:pt x="0" y="268982"/>
                  </a:lnTo>
                  <a:cubicBezTo>
                    <a:pt x="0" y="120427"/>
                    <a:pt x="120427" y="0"/>
                    <a:pt x="268982" y="0"/>
                  </a:cubicBezTo>
                  <a:close/>
                </a:path>
              </a:pathLst>
            </a:custGeom>
            <a:blipFill>
              <a:blip r:embed="rId2" cstate="screen">
                <a:extLst>
                  <a:ext uri="{28A0092B-C50C-407E-A947-70E740481C1C}">
                    <a14:useLocalDpi xmlns:a14="http://schemas.microsoft.com/office/drawing/2010/main"/>
                  </a:ext>
                </a:extLst>
              </a:blip>
              <a:stretch>
                <a:fillRect/>
              </a:stretch>
            </a:blipFill>
            <a:ln w="38100" cap="rnd">
              <a:solidFill>
                <a:srgbClr val="FFFFFF"/>
              </a:solidFill>
              <a:prstDash val="solid"/>
              <a:round/>
            </a:ln>
          </p:spPr>
        </p:sp>
      </p:grpSp>
      <p:grpSp>
        <p:nvGrpSpPr>
          <p:cNvPr id="4" name="Group 4"/>
          <p:cNvGrpSpPr/>
          <p:nvPr/>
        </p:nvGrpSpPr>
        <p:grpSpPr>
          <a:xfrm>
            <a:off x="11340566" y="5176721"/>
            <a:ext cx="6590277" cy="2744113"/>
            <a:chOff x="0" y="0"/>
            <a:chExt cx="1291976" cy="537963"/>
          </a:xfrm>
        </p:grpSpPr>
        <p:sp>
          <p:nvSpPr>
            <p:cNvPr id="5" name="Freeform 5"/>
            <p:cNvSpPr/>
            <p:nvPr/>
          </p:nvSpPr>
          <p:spPr>
            <a:xfrm>
              <a:off x="0" y="0"/>
              <a:ext cx="1291976" cy="537963"/>
            </a:xfrm>
            <a:custGeom>
              <a:avLst/>
              <a:gdLst/>
              <a:ahLst/>
              <a:cxnLst/>
              <a:rect l="l" t="t" r="r" b="b"/>
              <a:pathLst>
                <a:path w="1291976" h="537963">
                  <a:moveTo>
                    <a:pt x="268982" y="0"/>
                  </a:moveTo>
                  <a:lnTo>
                    <a:pt x="1022994" y="0"/>
                  </a:lnTo>
                  <a:cubicBezTo>
                    <a:pt x="1171549" y="0"/>
                    <a:pt x="1291976" y="120427"/>
                    <a:pt x="1291976" y="268982"/>
                  </a:cubicBezTo>
                  <a:lnTo>
                    <a:pt x="1291976" y="268982"/>
                  </a:lnTo>
                  <a:cubicBezTo>
                    <a:pt x="1291976" y="417536"/>
                    <a:pt x="1171549" y="537963"/>
                    <a:pt x="1022994" y="537963"/>
                  </a:cubicBezTo>
                  <a:lnTo>
                    <a:pt x="268982" y="537963"/>
                  </a:lnTo>
                  <a:cubicBezTo>
                    <a:pt x="120427" y="537963"/>
                    <a:pt x="0" y="417536"/>
                    <a:pt x="0" y="268982"/>
                  </a:cubicBezTo>
                  <a:lnTo>
                    <a:pt x="0" y="268982"/>
                  </a:lnTo>
                  <a:cubicBezTo>
                    <a:pt x="0" y="120427"/>
                    <a:pt x="120427" y="0"/>
                    <a:pt x="268982" y="0"/>
                  </a:cubicBezTo>
                  <a:close/>
                </a:path>
              </a:pathLst>
            </a:custGeom>
            <a:blipFill>
              <a:blip r:embed="rId3" cstate="screen">
                <a:extLst>
                  <a:ext uri="{28A0092B-C50C-407E-A947-70E740481C1C}">
                    <a14:useLocalDpi xmlns:a14="http://schemas.microsoft.com/office/drawing/2010/main"/>
                  </a:ext>
                </a:extLst>
              </a:blip>
              <a:stretch>
                <a:fillRect/>
              </a:stretch>
            </a:blipFill>
            <a:ln w="38100" cap="rnd">
              <a:solidFill>
                <a:srgbClr val="FFFFFF"/>
              </a:solidFill>
              <a:prstDash val="solid"/>
              <a:round/>
            </a:ln>
          </p:spPr>
        </p:sp>
      </p:grpSp>
      <p:sp>
        <p:nvSpPr>
          <p:cNvPr id="6" name="TextBox 6"/>
          <p:cNvSpPr txBox="1"/>
          <p:nvPr/>
        </p:nvSpPr>
        <p:spPr>
          <a:xfrm>
            <a:off x="1028700" y="1162050"/>
            <a:ext cx="8761512" cy="976522"/>
          </a:xfrm>
          <a:prstGeom prst="rect">
            <a:avLst/>
          </a:prstGeom>
        </p:spPr>
        <p:txBody>
          <a:bodyPr lIns="0" tIns="0" rIns="0" bIns="0" rtlCol="0" anchor="t">
            <a:spAutoFit/>
          </a:bodyPr>
          <a:lstStyle/>
          <a:p>
            <a:pPr algn="l">
              <a:lnSpc>
                <a:spcPts val="7379"/>
              </a:lnSpc>
            </a:pPr>
            <a:r>
              <a:rPr lang="en-US" sz="7306" b="1">
                <a:solidFill>
                  <a:srgbClr val="FFFFFF"/>
                </a:solidFill>
                <a:latin typeface="Barlow Condensed Bold"/>
                <a:ea typeface="Barlow Condensed Bold"/>
                <a:cs typeface="Barlow Condensed Bold"/>
                <a:sym typeface="Barlow Condensed Bold"/>
              </a:rPr>
              <a:t>TỔNG KẾT</a:t>
            </a:r>
          </a:p>
        </p:txBody>
      </p:sp>
      <p:sp>
        <p:nvSpPr>
          <p:cNvPr id="7" name="TextBox 7"/>
          <p:cNvSpPr txBox="1"/>
          <p:nvPr/>
        </p:nvSpPr>
        <p:spPr>
          <a:xfrm>
            <a:off x="441100" y="3017400"/>
            <a:ext cx="10553173" cy="4903435"/>
          </a:xfrm>
          <a:prstGeom prst="rect">
            <a:avLst/>
          </a:prstGeom>
        </p:spPr>
        <p:txBody>
          <a:bodyPr lIns="0" tIns="0" rIns="0" bIns="0" rtlCol="0" anchor="t">
            <a:spAutoFit/>
          </a:bodyPr>
          <a:lstStyle/>
          <a:p>
            <a:pPr algn="just">
              <a:lnSpc>
                <a:spcPts val="4894"/>
              </a:lnSpc>
            </a:pPr>
            <a:r>
              <a:rPr lang="en-US" sz="3495">
                <a:solidFill>
                  <a:srgbClr val="FFFFFF"/>
                </a:solidFill>
                <a:latin typeface="Barlow Condensed"/>
                <a:ea typeface="Barlow Condensed"/>
                <a:cs typeface="Barlow Condensed"/>
                <a:sym typeface="Barlow Condensed"/>
              </a:rPr>
              <a:t>- IPSec là giải pháp bảo mật mạng đáng tin cậy, đáp ứng được nhiều kịch bản mạng khác nhau. Mô hình site-to-site phù hợp cho tổ chức có nhiều chi nhánh, trong khi client-to-site phù hợp cho tổ chức muốn hỗ trợ làm việc từ xa.</a:t>
            </a:r>
          </a:p>
          <a:p>
            <a:pPr algn="just">
              <a:lnSpc>
                <a:spcPts val="4894"/>
              </a:lnSpc>
            </a:pPr>
            <a:r>
              <a:rPr lang="en-US" sz="3495">
                <a:solidFill>
                  <a:srgbClr val="FFFFFF"/>
                </a:solidFill>
                <a:latin typeface="Barlow Condensed"/>
                <a:ea typeface="Barlow Condensed"/>
                <a:cs typeface="Barlow Condensed"/>
                <a:sym typeface="Barlow Condensed"/>
              </a:rPr>
              <a:t>- Việc triển khai và kiểm thử IPSec trên GNS3 giúp chuẩn bị tốt về cấu hình, tối ưu hóa chi phí và giảm thiểu rủi ro trước khi áp dụng trong thực tế</a:t>
            </a:r>
          </a:p>
          <a:p>
            <a:pPr algn="just">
              <a:lnSpc>
                <a:spcPts val="4894"/>
              </a:lnSpc>
            </a:pPr>
            <a:endParaRPr lang="en-US" sz="3495">
              <a:solidFill>
                <a:srgbClr val="FFFFFF"/>
              </a:solidFill>
              <a:latin typeface="Barlow Condensed"/>
              <a:ea typeface="Barlow Condensed"/>
              <a:cs typeface="Barlow Condensed"/>
              <a:sym typeface="Barlow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671648" y="-3346221"/>
            <a:ext cx="17862513" cy="178625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2E76">
                    <a:alpha val="29000"/>
                  </a:srgbClr>
                </a:gs>
                <a:gs pos="100000">
                  <a:srgbClr val="002E76">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6347050" y="-3431946"/>
            <a:ext cx="17862513" cy="178625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2E76">
                    <a:alpha val="29000"/>
                  </a:srgbClr>
                </a:gs>
                <a:gs pos="100000">
                  <a:srgbClr val="002E76">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grpSp>
        <p:nvGrpSpPr>
          <p:cNvPr id="8" name="Group 8"/>
          <p:cNvGrpSpPr/>
          <p:nvPr/>
        </p:nvGrpSpPr>
        <p:grpSpPr>
          <a:xfrm>
            <a:off x="8379166" y="-1098396"/>
            <a:ext cx="13018033" cy="130180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3327C">
                    <a:alpha val="29000"/>
                  </a:srgbClr>
                </a:gs>
                <a:gs pos="100000">
                  <a:srgbClr val="002E76">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9804359" y="-382680"/>
            <a:ext cx="11116590" cy="10838675"/>
          </a:xfrm>
          <a:custGeom>
            <a:avLst/>
            <a:gdLst/>
            <a:ahLst/>
            <a:cxnLst/>
            <a:rect l="l" t="t" r="r" b="b"/>
            <a:pathLst>
              <a:path w="11116590" h="10838675">
                <a:moveTo>
                  <a:pt x="0" y="0"/>
                </a:moveTo>
                <a:lnTo>
                  <a:pt x="11116589" y="0"/>
                </a:lnTo>
                <a:lnTo>
                  <a:pt x="11116589" y="10838675"/>
                </a:lnTo>
                <a:lnTo>
                  <a:pt x="0" y="10838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28700" y="817349"/>
            <a:ext cx="594163" cy="570397"/>
          </a:xfrm>
          <a:custGeom>
            <a:avLst/>
            <a:gdLst/>
            <a:ahLst/>
            <a:cxnLst/>
            <a:rect l="l" t="t" r="r" b="b"/>
            <a:pathLst>
              <a:path w="594163" h="570397">
                <a:moveTo>
                  <a:pt x="0" y="0"/>
                </a:moveTo>
                <a:lnTo>
                  <a:pt x="594163" y="0"/>
                </a:lnTo>
                <a:lnTo>
                  <a:pt x="594163" y="570397"/>
                </a:lnTo>
                <a:lnTo>
                  <a:pt x="0" y="570397"/>
                </a:lnTo>
                <a:lnTo>
                  <a:pt x="0" y="0"/>
                </a:lnTo>
                <a:close/>
              </a:path>
            </a:pathLst>
          </a:custGeo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216772" y="7123880"/>
            <a:ext cx="4772888" cy="685137"/>
            <a:chOff x="0" y="0"/>
            <a:chExt cx="1257057" cy="180448"/>
          </a:xfrm>
        </p:grpSpPr>
        <p:sp>
          <p:nvSpPr>
            <p:cNvPr id="14" name="Freeform 14"/>
            <p:cNvSpPr/>
            <p:nvPr/>
          </p:nvSpPr>
          <p:spPr>
            <a:xfrm>
              <a:off x="0" y="0"/>
              <a:ext cx="1257057" cy="180448"/>
            </a:xfrm>
            <a:custGeom>
              <a:avLst/>
              <a:gdLst/>
              <a:ahLst/>
              <a:cxnLst/>
              <a:rect l="l" t="t" r="r" b="b"/>
              <a:pathLst>
                <a:path w="1257057" h="180448">
                  <a:moveTo>
                    <a:pt x="0" y="0"/>
                  </a:moveTo>
                  <a:lnTo>
                    <a:pt x="1257057" y="0"/>
                  </a:lnTo>
                  <a:lnTo>
                    <a:pt x="1257057" y="180448"/>
                  </a:lnTo>
                  <a:lnTo>
                    <a:pt x="0" y="180448"/>
                  </a:lnTo>
                  <a:close/>
                </a:path>
              </a:pathLst>
            </a:custGeom>
            <a:gradFill rotWithShape="1">
              <a:gsLst>
                <a:gs pos="0">
                  <a:srgbClr val="00388F">
                    <a:alpha val="100000"/>
                  </a:srgbClr>
                </a:gs>
                <a:gs pos="100000">
                  <a:srgbClr val="00388F">
                    <a:alpha val="0"/>
                  </a:srgbClr>
                </a:gs>
              </a:gsLst>
              <a:lin ang="0"/>
            </a:gradFill>
          </p:spPr>
        </p:sp>
        <p:sp>
          <p:nvSpPr>
            <p:cNvPr id="15" name="TextBox 15"/>
            <p:cNvSpPr txBox="1"/>
            <p:nvPr/>
          </p:nvSpPr>
          <p:spPr>
            <a:xfrm>
              <a:off x="0" y="-57150"/>
              <a:ext cx="1257057" cy="237598"/>
            </a:xfrm>
            <a:prstGeom prst="rect">
              <a:avLst/>
            </a:prstGeom>
          </p:spPr>
          <p:txBody>
            <a:bodyPr lIns="50800" tIns="50800" rIns="50800" bIns="50800" rtlCol="0" anchor="ctr"/>
            <a:lstStyle/>
            <a:p>
              <a:pPr algn="ctr">
                <a:lnSpc>
                  <a:spcPts val="3329"/>
                </a:lnSpc>
              </a:pPr>
              <a:endParaRPr/>
            </a:p>
          </p:txBody>
        </p:sp>
      </p:grpSp>
      <p:sp>
        <p:nvSpPr>
          <p:cNvPr id="16" name="Freeform 16"/>
          <p:cNvSpPr/>
          <p:nvPr/>
        </p:nvSpPr>
        <p:spPr>
          <a:xfrm>
            <a:off x="14256070" y="2072704"/>
            <a:ext cx="2044474" cy="6675833"/>
          </a:xfrm>
          <a:custGeom>
            <a:avLst/>
            <a:gdLst/>
            <a:ahLst/>
            <a:cxnLst/>
            <a:rect l="l" t="t" r="r" b="b"/>
            <a:pathLst>
              <a:path w="2044474" h="6675833">
                <a:moveTo>
                  <a:pt x="0" y="0"/>
                </a:moveTo>
                <a:lnTo>
                  <a:pt x="2044474" y="0"/>
                </a:lnTo>
                <a:lnTo>
                  <a:pt x="2044474" y="6675833"/>
                </a:lnTo>
                <a:lnTo>
                  <a:pt x="0" y="667583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17" name="TextBox 17"/>
          <p:cNvSpPr txBox="1"/>
          <p:nvPr/>
        </p:nvSpPr>
        <p:spPr>
          <a:xfrm>
            <a:off x="1028700" y="2765475"/>
            <a:ext cx="9909213" cy="2225755"/>
          </a:xfrm>
          <a:prstGeom prst="rect">
            <a:avLst/>
          </a:prstGeom>
        </p:spPr>
        <p:txBody>
          <a:bodyPr lIns="0" tIns="0" rIns="0" bIns="0" rtlCol="0" anchor="t">
            <a:spAutoFit/>
          </a:bodyPr>
          <a:lstStyle/>
          <a:p>
            <a:pPr algn="l">
              <a:lnSpc>
                <a:spcPts val="17866"/>
              </a:lnSpc>
            </a:pPr>
            <a:r>
              <a:rPr lang="en-US" sz="13743" b="1" spc="-412">
                <a:solidFill>
                  <a:srgbClr val="FFFFFF"/>
                </a:solidFill>
                <a:latin typeface="Barlow Ultra-Bold"/>
                <a:ea typeface="Barlow Ultra-Bold"/>
                <a:cs typeface="Barlow Ultra-Bold"/>
                <a:sym typeface="Barlow Ultra-Bold"/>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6432" y="5526888"/>
            <a:ext cx="10593582" cy="607545"/>
            <a:chOff x="0" y="0"/>
            <a:chExt cx="2321829" cy="133158"/>
          </a:xfrm>
        </p:grpSpPr>
        <p:sp>
          <p:nvSpPr>
            <p:cNvPr id="3" name="Freeform 3"/>
            <p:cNvSpPr/>
            <p:nvPr/>
          </p:nvSpPr>
          <p:spPr>
            <a:xfrm>
              <a:off x="0" y="0"/>
              <a:ext cx="2321829" cy="133158"/>
            </a:xfrm>
            <a:custGeom>
              <a:avLst/>
              <a:gdLst/>
              <a:ahLst/>
              <a:cxnLst/>
              <a:rect l="l" t="t" r="r" b="b"/>
              <a:pathLst>
                <a:path w="2321829" h="133158">
                  <a:moveTo>
                    <a:pt x="0" y="0"/>
                  </a:moveTo>
                  <a:lnTo>
                    <a:pt x="2321829" y="0"/>
                  </a:lnTo>
                  <a:lnTo>
                    <a:pt x="2321829" y="133158"/>
                  </a:lnTo>
                  <a:lnTo>
                    <a:pt x="0" y="133158"/>
                  </a:lnTo>
                  <a:close/>
                </a:path>
              </a:pathLst>
            </a:custGeom>
            <a:gradFill rotWithShape="1">
              <a:gsLst>
                <a:gs pos="0">
                  <a:srgbClr val="00388F">
                    <a:alpha val="100000"/>
                  </a:srgbClr>
                </a:gs>
                <a:gs pos="100000">
                  <a:srgbClr val="00388F">
                    <a:alpha val="0"/>
                  </a:srgbClr>
                </a:gs>
              </a:gsLst>
              <a:lin ang="0"/>
            </a:gradFill>
          </p:spPr>
        </p:sp>
        <p:sp>
          <p:nvSpPr>
            <p:cNvPr id="4" name="TextBox 4"/>
            <p:cNvSpPr txBox="1"/>
            <p:nvPr/>
          </p:nvSpPr>
          <p:spPr>
            <a:xfrm>
              <a:off x="0" y="-57150"/>
              <a:ext cx="2321829" cy="190308"/>
            </a:xfrm>
            <a:prstGeom prst="rect">
              <a:avLst/>
            </a:prstGeom>
          </p:spPr>
          <p:txBody>
            <a:bodyPr lIns="50800" tIns="50800" rIns="50800" bIns="50800" rtlCol="0" anchor="ctr"/>
            <a:lstStyle/>
            <a:p>
              <a:pPr algn="ctr">
                <a:lnSpc>
                  <a:spcPts val="3217"/>
                </a:lnSpc>
              </a:pPr>
              <a:endParaRPr/>
            </a:p>
          </p:txBody>
        </p:sp>
      </p:grpSp>
      <p:grpSp>
        <p:nvGrpSpPr>
          <p:cNvPr id="5" name="Group 5"/>
          <p:cNvGrpSpPr/>
          <p:nvPr/>
        </p:nvGrpSpPr>
        <p:grpSpPr>
          <a:xfrm>
            <a:off x="154743" y="6196497"/>
            <a:ext cx="3354006" cy="577564"/>
            <a:chOff x="0" y="0"/>
            <a:chExt cx="803918" cy="138436"/>
          </a:xfrm>
        </p:grpSpPr>
        <p:sp>
          <p:nvSpPr>
            <p:cNvPr id="6" name="Freeform 6"/>
            <p:cNvSpPr/>
            <p:nvPr/>
          </p:nvSpPr>
          <p:spPr>
            <a:xfrm>
              <a:off x="0" y="0"/>
              <a:ext cx="803918" cy="138436"/>
            </a:xfrm>
            <a:custGeom>
              <a:avLst/>
              <a:gdLst/>
              <a:ahLst/>
              <a:cxnLst/>
              <a:rect l="l" t="t" r="r" b="b"/>
              <a:pathLst>
                <a:path w="803918" h="138436">
                  <a:moveTo>
                    <a:pt x="69218" y="0"/>
                  </a:moveTo>
                  <a:lnTo>
                    <a:pt x="734700" y="0"/>
                  </a:lnTo>
                  <a:cubicBezTo>
                    <a:pt x="753058" y="0"/>
                    <a:pt x="770664" y="7293"/>
                    <a:pt x="783645" y="20273"/>
                  </a:cubicBezTo>
                  <a:cubicBezTo>
                    <a:pt x="796626" y="33254"/>
                    <a:pt x="803918" y="50860"/>
                    <a:pt x="803918" y="69218"/>
                  </a:cubicBezTo>
                  <a:lnTo>
                    <a:pt x="803918" y="69218"/>
                  </a:lnTo>
                  <a:cubicBezTo>
                    <a:pt x="803918" y="107446"/>
                    <a:pt x="772928" y="138436"/>
                    <a:pt x="734700"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7" name="TextBox 7"/>
            <p:cNvSpPr txBox="1"/>
            <p:nvPr/>
          </p:nvSpPr>
          <p:spPr>
            <a:xfrm>
              <a:off x="0" y="-57150"/>
              <a:ext cx="803918" cy="195586"/>
            </a:xfrm>
            <a:prstGeom prst="rect">
              <a:avLst/>
            </a:prstGeom>
          </p:spPr>
          <p:txBody>
            <a:bodyPr lIns="50800" tIns="50800" rIns="50800" bIns="50800" rtlCol="0" anchor="ctr"/>
            <a:lstStyle/>
            <a:p>
              <a:pPr algn="ctr">
                <a:lnSpc>
                  <a:spcPts val="3217"/>
                </a:lnSpc>
              </a:pPr>
              <a:endParaRPr/>
            </a:p>
          </p:txBody>
        </p:sp>
      </p:grpSp>
      <p:grpSp>
        <p:nvGrpSpPr>
          <p:cNvPr id="8" name="Group 8"/>
          <p:cNvGrpSpPr/>
          <p:nvPr/>
        </p:nvGrpSpPr>
        <p:grpSpPr>
          <a:xfrm>
            <a:off x="-61960" y="0"/>
            <a:ext cx="18349960" cy="5526888"/>
            <a:chOff x="0" y="0"/>
            <a:chExt cx="4832911" cy="1455641"/>
          </a:xfrm>
        </p:grpSpPr>
        <p:sp>
          <p:nvSpPr>
            <p:cNvPr id="9" name="Freeform 9"/>
            <p:cNvSpPr/>
            <p:nvPr/>
          </p:nvSpPr>
          <p:spPr>
            <a:xfrm>
              <a:off x="0" y="0"/>
              <a:ext cx="4832911" cy="1455641"/>
            </a:xfrm>
            <a:custGeom>
              <a:avLst/>
              <a:gdLst/>
              <a:ahLst/>
              <a:cxnLst/>
              <a:rect l="l" t="t" r="r" b="b"/>
              <a:pathLst>
                <a:path w="4832911" h="1455641">
                  <a:moveTo>
                    <a:pt x="0" y="0"/>
                  </a:moveTo>
                  <a:lnTo>
                    <a:pt x="4832911" y="0"/>
                  </a:lnTo>
                  <a:lnTo>
                    <a:pt x="4832911" y="1455641"/>
                  </a:lnTo>
                  <a:lnTo>
                    <a:pt x="0" y="1455641"/>
                  </a:lnTo>
                  <a:close/>
                </a:path>
              </a:pathLst>
            </a:custGeom>
            <a:solidFill>
              <a:srgbClr val="FFFFFF"/>
            </a:solidFill>
          </p:spPr>
        </p:sp>
        <p:sp>
          <p:nvSpPr>
            <p:cNvPr id="10" name="TextBox 10"/>
            <p:cNvSpPr txBox="1"/>
            <p:nvPr/>
          </p:nvSpPr>
          <p:spPr>
            <a:xfrm>
              <a:off x="0" y="-38100"/>
              <a:ext cx="4832911" cy="1493741"/>
            </a:xfrm>
            <a:prstGeom prst="rect">
              <a:avLst/>
            </a:prstGeom>
          </p:spPr>
          <p:txBody>
            <a:bodyPr lIns="50800" tIns="50800" rIns="50800" bIns="50800" rtlCol="0" anchor="ctr"/>
            <a:lstStyle/>
            <a:p>
              <a:pPr algn="ctr">
                <a:lnSpc>
                  <a:spcPts val="2967"/>
                </a:lnSpc>
              </a:pPr>
              <a:endParaRPr/>
            </a:p>
          </p:txBody>
        </p:sp>
      </p:grpSp>
      <p:grpSp>
        <p:nvGrpSpPr>
          <p:cNvPr id="11" name="Group 11"/>
          <p:cNvGrpSpPr/>
          <p:nvPr/>
        </p:nvGrpSpPr>
        <p:grpSpPr>
          <a:xfrm>
            <a:off x="12607215" y="1975746"/>
            <a:ext cx="5680785" cy="3257234"/>
            <a:chOff x="0" y="0"/>
            <a:chExt cx="1417565" cy="812800"/>
          </a:xfrm>
        </p:grpSpPr>
        <p:sp>
          <p:nvSpPr>
            <p:cNvPr id="12" name="Freeform 12"/>
            <p:cNvSpPr/>
            <p:nvPr/>
          </p:nvSpPr>
          <p:spPr>
            <a:xfrm>
              <a:off x="0" y="0"/>
              <a:ext cx="1417565" cy="812800"/>
            </a:xfrm>
            <a:custGeom>
              <a:avLst/>
              <a:gdLst/>
              <a:ahLst/>
              <a:cxnLst/>
              <a:rect l="l" t="t" r="r" b="b"/>
              <a:pathLst>
                <a:path w="1417565" h="812800">
                  <a:moveTo>
                    <a:pt x="406400" y="0"/>
                  </a:moveTo>
                  <a:lnTo>
                    <a:pt x="1011165" y="0"/>
                  </a:lnTo>
                  <a:cubicBezTo>
                    <a:pt x="1235614" y="0"/>
                    <a:pt x="1417565" y="181951"/>
                    <a:pt x="1417565" y="406400"/>
                  </a:cubicBezTo>
                  <a:lnTo>
                    <a:pt x="1417565" y="406400"/>
                  </a:lnTo>
                  <a:cubicBezTo>
                    <a:pt x="1417565" y="514184"/>
                    <a:pt x="1374748" y="617553"/>
                    <a:pt x="1298534" y="693768"/>
                  </a:cubicBezTo>
                  <a:cubicBezTo>
                    <a:pt x="1222319" y="769983"/>
                    <a:pt x="1118949" y="812800"/>
                    <a:pt x="1011165"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2" cstate="screen">
                <a:extLst>
                  <a:ext uri="{28A0092B-C50C-407E-A947-70E740481C1C}">
                    <a14:useLocalDpi xmlns:a14="http://schemas.microsoft.com/office/drawing/2010/main"/>
                  </a:ext>
                </a:extLst>
              </a:blip>
              <a:stretch>
                <a:fillRect/>
              </a:stretch>
            </a:blipFill>
            <a:ln w="57150" cap="rnd">
              <a:solidFill>
                <a:srgbClr val="00255F"/>
              </a:solidFill>
              <a:prstDash val="solid"/>
              <a:round/>
            </a:ln>
          </p:spPr>
        </p:sp>
      </p:grpSp>
      <p:grpSp>
        <p:nvGrpSpPr>
          <p:cNvPr id="13" name="Group 13"/>
          <p:cNvGrpSpPr/>
          <p:nvPr/>
        </p:nvGrpSpPr>
        <p:grpSpPr>
          <a:xfrm>
            <a:off x="264339" y="2693269"/>
            <a:ext cx="2190202" cy="577564"/>
            <a:chOff x="0" y="0"/>
            <a:chExt cx="524967" cy="138436"/>
          </a:xfrm>
        </p:grpSpPr>
        <p:sp>
          <p:nvSpPr>
            <p:cNvPr id="14" name="Freeform 14"/>
            <p:cNvSpPr/>
            <p:nvPr/>
          </p:nvSpPr>
          <p:spPr>
            <a:xfrm>
              <a:off x="0" y="0"/>
              <a:ext cx="524967" cy="138436"/>
            </a:xfrm>
            <a:custGeom>
              <a:avLst/>
              <a:gdLst/>
              <a:ahLst/>
              <a:cxnLst/>
              <a:rect l="l" t="t" r="r" b="b"/>
              <a:pathLst>
                <a:path w="524967" h="138436">
                  <a:moveTo>
                    <a:pt x="69218" y="0"/>
                  </a:moveTo>
                  <a:lnTo>
                    <a:pt x="455749" y="0"/>
                  </a:lnTo>
                  <a:cubicBezTo>
                    <a:pt x="474107" y="0"/>
                    <a:pt x="491713" y="7293"/>
                    <a:pt x="504694" y="20273"/>
                  </a:cubicBezTo>
                  <a:cubicBezTo>
                    <a:pt x="517675" y="33254"/>
                    <a:pt x="524967" y="50860"/>
                    <a:pt x="524967" y="69218"/>
                  </a:cubicBezTo>
                  <a:lnTo>
                    <a:pt x="524967" y="69218"/>
                  </a:lnTo>
                  <a:cubicBezTo>
                    <a:pt x="524967" y="87575"/>
                    <a:pt x="517675" y="105181"/>
                    <a:pt x="504694" y="118162"/>
                  </a:cubicBezTo>
                  <a:cubicBezTo>
                    <a:pt x="491713" y="131143"/>
                    <a:pt x="474107" y="138436"/>
                    <a:pt x="455749"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15" name="TextBox 15"/>
            <p:cNvSpPr txBox="1"/>
            <p:nvPr/>
          </p:nvSpPr>
          <p:spPr>
            <a:xfrm>
              <a:off x="0" y="-57150"/>
              <a:ext cx="524967" cy="195586"/>
            </a:xfrm>
            <a:prstGeom prst="rect">
              <a:avLst/>
            </a:prstGeom>
          </p:spPr>
          <p:txBody>
            <a:bodyPr lIns="50800" tIns="50800" rIns="50800" bIns="50800" rtlCol="0" anchor="ctr"/>
            <a:lstStyle/>
            <a:p>
              <a:pPr algn="ctr">
                <a:lnSpc>
                  <a:spcPts val="3217"/>
                </a:lnSpc>
              </a:pPr>
              <a:endParaRPr/>
            </a:p>
          </p:txBody>
        </p:sp>
      </p:grpSp>
      <p:sp>
        <p:nvSpPr>
          <p:cNvPr id="16" name="TextBox 16"/>
          <p:cNvSpPr txBox="1"/>
          <p:nvPr/>
        </p:nvSpPr>
        <p:spPr>
          <a:xfrm>
            <a:off x="3328940" y="245166"/>
            <a:ext cx="12118668" cy="882855"/>
          </a:xfrm>
          <a:prstGeom prst="rect">
            <a:avLst/>
          </a:prstGeom>
        </p:spPr>
        <p:txBody>
          <a:bodyPr lIns="0" tIns="0" rIns="0" bIns="0" rtlCol="0" anchor="t">
            <a:spAutoFit/>
          </a:bodyPr>
          <a:lstStyle/>
          <a:p>
            <a:pPr algn="l">
              <a:lnSpc>
                <a:spcPts val="7022"/>
              </a:lnSpc>
            </a:pPr>
            <a:r>
              <a:rPr lang="en-US" sz="5618" b="1">
                <a:solidFill>
                  <a:srgbClr val="00307A"/>
                </a:solidFill>
                <a:latin typeface="Barlow Condensed Bold"/>
                <a:ea typeface="Barlow Condensed Bold"/>
                <a:cs typeface="Barlow Condensed Bold"/>
                <a:sym typeface="Barlow Condensed Bold"/>
              </a:rPr>
              <a:t> TÌM HIỂU VỀ HOẠT ĐỘNG CỦA GIAO THỨC IPSEC</a:t>
            </a:r>
          </a:p>
        </p:txBody>
      </p:sp>
      <p:sp>
        <p:nvSpPr>
          <p:cNvPr id="17" name="TextBox 17"/>
          <p:cNvSpPr txBox="1"/>
          <p:nvPr/>
        </p:nvSpPr>
        <p:spPr>
          <a:xfrm>
            <a:off x="208630" y="6206717"/>
            <a:ext cx="3022760" cy="490893"/>
          </a:xfrm>
          <a:prstGeom prst="rect">
            <a:avLst/>
          </a:prstGeom>
        </p:spPr>
        <p:txBody>
          <a:bodyPr lIns="0" tIns="0" rIns="0" bIns="0" rtlCol="0" anchor="t">
            <a:spAutoFit/>
          </a:bodyPr>
          <a:lstStyle/>
          <a:p>
            <a:pPr algn="ctr">
              <a:lnSpc>
                <a:spcPts val="3917"/>
              </a:lnSpc>
            </a:pPr>
            <a:r>
              <a:rPr lang="en-US" sz="2798" b="1">
                <a:solidFill>
                  <a:srgbClr val="FFFFFF"/>
                </a:solidFill>
                <a:latin typeface="Barlow Condensed Bold"/>
                <a:ea typeface="Barlow Condensed Bold"/>
                <a:cs typeface="Barlow Condensed Bold"/>
                <a:sym typeface="Barlow Condensed Bold"/>
              </a:rPr>
              <a:t> Lịch sử phát triển</a:t>
            </a:r>
          </a:p>
        </p:txBody>
      </p:sp>
      <p:sp>
        <p:nvSpPr>
          <p:cNvPr id="18" name="TextBox 18"/>
          <p:cNvSpPr txBox="1"/>
          <p:nvPr/>
        </p:nvSpPr>
        <p:spPr>
          <a:xfrm>
            <a:off x="386134" y="7220176"/>
            <a:ext cx="8035905" cy="2369820"/>
          </a:xfrm>
          <a:prstGeom prst="rect">
            <a:avLst/>
          </a:prstGeom>
        </p:spPr>
        <p:txBody>
          <a:bodyPr lIns="0" tIns="0" rIns="0" bIns="0" rtlCol="0" anchor="t">
            <a:spAutoFit/>
          </a:bodyPr>
          <a:lstStyle/>
          <a:p>
            <a:pPr algn="just">
              <a:lnSpc>
                <a:spcPts val="3779"/>
              </a:lnSpc>
            </a:pPr>
            <a:r>
              <a:rPr lang="en-US" sz="2700" b="1">
                <a:solidFill>
                  <a:srgbClr val="FFFFFF"/>
                </a:solidFill>
                <a:latin typeface="Barlow Condensed Bold"/>
                <a:ea typeface="Barlow Condensed Bold"/>
                <a:cs typeface="Barlow Condensed Bold"/>
                <a:sym typeface="Barlow Condensed Bold"/>
              </a:rPr>
              <a:t>IPSec được phát triển như một chuẩn bảo mật Internet do IETF (Internet Engineering Task Force) đề xuất.</a:t>
            </a:r>
          </a:p>
          <a:p>
            <a:pPr algn="just">
              <a:lnSpc>
                <a:spcPts val="3779"/>
              </a:lnSpc>
            </a:pPr>
            <a:r>
              <a:rPr lang="en-US" sz="2700" b="1">
                <a:solidFill>
                  <a:srgbClr val="FFFFFF"/>
                </a:solidFill>
                <a:latin typeface="Barlow Condensed Bold"/>
                <a:ea typeface="Barlow Condensed Bold"/>
                <a:cs typeface="Barlow Condensed Bold"/>
                <a:sym typeface="Barlow Condensed Bold"/>
              </a:rPr>
              <a:t>Nó xuất hiện như một giải pháp để bảo vệ tính bí mật và toàn vẹn của thông tin trong kỷ nguyên IPv4 và IPv6.</a:t>
            </a:r>
          </a:p>
          <a:p>
            <a:pPr algn="ctr">
              <a:lnSpc>
                <a:spcPts val="3779"/>
              </a:lnSpc>
            </a:pPr>
            <a:endParaRPr lang="en-US" sz="2700" b="1">
              <a:solidFill>
                <a:srgbClr val="FFFFFF"/>
              </a:solidFill>
              <a:latin typeface="Barlow Condensed Bold"/>
              <a:ea typeface="Barlow Condensed Bold"/>
              <a:cs typeface="Barlow Condensed Bold"/>
              <a:sym typeface="Barlow Condensed Bold"/>
            </a:endParaRPr>
          </a:p>
        </p:txBody>
      </p:sp>
      <p:sp>
        <p:nvSpPr>
          <p:cNvPr id="19" name="TextBox 19"/>
          <p:cNvSpPr txBox="1"/>
          <p:nvPr/>
        </p:nvSpPr>
        <p:spPr>
          <a:xfrm>
            <a:off x="836104" y="3404183"/>
            <a:ext cx="11186576" cy="1934769"/>
          </a:xfrm>
          <a:prstGeom prst="rect">
            <a:avLst/>
          </a:prstGeom>
        </p:spPr>
        <p:txBody>
          <a:bodyPr lIns="0" tIns="0" rIns="0" bIns="0" rtlCol="0" anchor="t">
            <a:spAutoFit/>
          </a:bodyPr>
          <a:lstStyle/>
          <a:p>
            <a:pPr algn="just">
              <a:lnSpc>
                <a:spcPts val="3872"/>
              </a:lnSpc>
            </a:pPr>
            <a:r>
              <a:rPr lang="en-US" sz="2765" b="1">
                <a:solidFill>
                  <a:srgbClr val="000000"/>
                </a:solidFill>
                <a:latin typeface="Barlow Condensed Bold"/>
                <a:ea typeface="Barlow Condensed Bold"/>
                <a:cs typeface="Barlow Condensed Bold"/>
                <a:sym typeface="Barlow Condensed Bold"/>
              </a:rPr>
              <a:t>IPSec (Internet Protocol Security) là một bộ giao thức bảo mật mạnh mẽ cung cấp các công cụ để mã hóa, xác thực, và đảm bảo tính toàn vẹn của dữ liệu trong khi truyền qua mạng. Đây là một trong những giao thức quan trọng nhất trong bảo mật mạng.</a:t>
            </a:r>
          </a:p>
          <a:p>
            <a:pPr algn="just">
              <a:lnSpc>
                <a:spcPts val="3872"/>
              </a:lnSpc>
            </a:pPr>
            <a:endParaRPr lang="en-US" sz="2765" b="1">
              <a:solidFill>
                <a:srgbClr val="000000"/>
              </a:solidFill>
              <a:latin typeface="Barlow Condensed Bold"/>
              <a:ea typeface="Barlow Condensed Bold"/>
              <a:cs typeface="Barlow Condensed Bold"/>
              <a:sym typeface="Barlow Condensed Bold"/>
            </a:endParaRPr>
          </a:p>
        </p:txBody>
      </p:sp>
      <p:sp>
        <p:nvSpPr>
          <p:cNvPr id="20" name="TextBox 20"/>
          <p:cNvSpPr txBox="1"/>
          <p:nvPr/>
        </p:nvSpPr>
        <p:spPr>
          <a:xfrm>
            <a:off x="142421" y="1219454"/>
            <a:ext cx="3929088" cy="716255"/>
          </a:xfrm>
          <a:prstGeom prst="rect">
            <a:avLst/>
          </a:prstGeom>
        </p:spPr>
        <p:txBody>
          <a:bodyPr lIns="0" tIns="0" rIns="0" bIns="0" rtlCol="0" anchor="t">
            <a:spAutoFit/>
          </a:bodyPr>
          <a:lstStyle/>
          <a:p>
            <a:pPr algn="just">
              <a:lnSpc>
                <a:spcPts val="5859"/>
              </a:lnSpc>
            </a:pPr>
            <a:r>
              <a:rPr lang="en-US" sz="4185" b="1">
                <a:solidFill>
                  <a:srgbClr val="000000"/>
                </a:solidFill>
                <a:latin typeface="Barlow Condensed Bold"/>
                <a:ea typeface="Barlow Condensed Bold"/>
                <a:cs typeface="Barlow Condensed Bold"/>
                <a:sym typeface="Barlow Condensed Bold"/>
              </a:rPr>
              <a:t> Giới thiệu về IPSec</a:t>
            </a:r>
          </a:p>
        </p:txBody>
      </p:sp>
      <p:sp>
        <p:nvSpPr>
          <p:cNvPr id="21" name="TextBox 21"/>
          <p:cNvSpPr txBox="1"/>
          <p:nvPr/>
        </p:nvSpPr>
        <p:spPr>
          <a:xfrm>
            <a:off x="535609" y="2617069"/>
            <a:ext cx="1778494" cy="573449"/>
          </a:xfrm>
          <a:prstGeom prst="rect">
            <a:avLst/>
          </a:prstGeom>
        </p:spPr>
        <p:txBody>
          <a:bodyPr lIns="0" tIns="0" rIns="0" bIns="0" rtlCol="0" anchor="t">
            <a:spAutoFit/>
          </a:bodyPr>
          <a:lstStyle/>
          <a:p>
            <a:pPr algn="just">
              <a:lnSpc>
                <a:spcPts val="4617"/>
              </a:lnSpc>
            </a:pPr>
            <a:r>
              <a:rPr lang="en-US" sz="3298" b="1">
                <a:solidFill>
                  <a:srgbClr val="FFFFFF"/>
                </a:solidFill>
                <a:latin typeface="Barlow Condensed Bold"/>
                <a:ea typeface="Barlow Condensed Bold"/>
                <a:cs typeface="Barlow Condensed Bold"/>
                <a:sym typeface="Barlow Condensed Bold"/>
              </a:rPr>
              <a:t>Khái niệm </a:t>
            </a:r>
          </a:p>
        </p:txBody>
      </p:sp>
      <p:sp>
        <p:nvSpPr>
          <p:cNvPr id="22" name="Freeform 22"/>
          <p:cNvSpPr/>
          <p:nvPr/>
        </p:nvSpPr>
        <p:spPr>
          <a:xfrm>
            <a:off x="16205713" y="8433661"/>
            <a:ext cx="2107173" cy="1957037"/>
          </a:xfrm>
          <a:custGeom>
            <a:avLst/>
            <a:gdLst/>
            <a:ahLst/>
            <a:cxnLst/>
            <a:rect l="l" t="t" r="r" b="b"/>
            <a:pathLst>
              <a:path w="2107173" h="1957037">
                <a:moveTo>
                  <a:pt x="0" y="0"/>
                </a:moveTo>
                <a:lnTo>
                  <a:pt x="2107174" y="0"/>
                </a:lnTo>
                <a:lnTo>
                  <a:pt x="2107174" y="1957037"/>
                </a:lnTo>
                <a:lnTo>
                  <a:pt x="0" y="1957037"/>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6548111" y="8645522"/>
            <a:ext cx="1422378" cy="142237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cstate="screen">
                <a:extLst>
                  <a:ext uri="{28A0092B-C50C-407E-A947-70E740481C1C}">
                    <a14:useLocalDpi xmlns:a14="http://schemas.microsoft.com/office/drawing/2010/main"/>
                  </a:ext>
                </a:extLst>
              </a:blip>
              <a:stretch>
                <a:fillRect/>
              </a:stretch>
            </a:blipFill>
            <a:ln cap="sq">
              <a:noFill/>
              <a:prstDash val="solid"/>
              <a:miter/>
            </a:ln>
          </p:spPr>
        </p:sp>
      </p:grpSp>
      <p:sp>
        <p:nvSpPr>
          <p:cNvPr id="25" name="TextBox 25"/>
          <p:cNvSpPr txBox="1"/>
          <p:nvPr/>
        </p:nvSpPr>
        <p:spPr>
          <a:xfrm>
            <a:off x="9388274" y="7299307"/>
            <a:ext cx="8035905" cy="1893570"/>
          </a:xfrm>
          <a:prstGeom prst="rect">
            <a:avLst/>
          </a:prstGeom>
        </p:spPr>
        <p:txBody>
          <a:bodyPr lIns="0" tIns="0" rIns="0" bIns="0" rtlCol="0" anchor="t">
            <a:spAutoFit/>
          </a:bodyPr>
          <a:lstStyle/>
          <a:p>
            <a:pPr algn="just">
              <a:lnSpc>
                <a:spcPts val="3779"/>
              </a:lnSpc>
            </a:pPr>
            <a:r>
              <a:rPr lang="en-US" sz="2700" b="1">
                <a:solidFill>
                  <a:srgbClr val="FFFFFF"/>
                </a:solidFill>
                <a:latin typeface="Barlow Condensed Bold"/>
                <a:ea typeface="Barlow Condensed Bold"/>
                <a:cs typeface="Barlow Condensed Bold"/>
                <a:sym typeface="Barlow Condensed Bold"/>
              </a:rPr>
              <a:t>Được sử dụng phổ biến trong môi trường VPN (Virtual Private Network) để thiết lập các kênh truyền dữ liệu an toàn.</a:t>
            </a:r>
          </a:p>
          <a:p>
            <a:pPr algn="just">
              <a:lnSpc>
                <a:spcPts val="3779"/>
              </a:lnSpc>
            </a:pPr>
            <a:r>
              <a:rPr lang="en-US" sz="2700" b="1">
                <a:solidFill>
                  <a:srgbClr val="FFFFFF"/>
                </a:solidFill>
                <a:latin typeface="Barlow Condensed Bold"/>
                <a:ea typeface="Barlow Condensed Bold"/>
                <a:cs typeface="Barlow Condensed Bold"/>
                <a:sym typeface="Barlow Condensed Bold"/>
              </a:rPr>
              <a:t>Bảo vệ hệ thống mạng doanh nghiệp, chống tấn công MITM </a:t>
            </a:r>
          </a:p>
          <a:p>
            <a:pPr algn="just">
              <a:lnSpc>
                <a:spcPts val="3779"/>
              </a:lnSpc>
            </a:pPr>
            <a:r>
              <a:rPr lang="en-US" sz="2700" b="1">
                <a:solidFill>
                  <a:srgbClr val="FFFFFF"/>
                </a:solidFill>
                <a:latin typeface="Barlow Condensed Bold"/>
                <a:ea typeface="Barlow Condensed Bold"/>
                <a:cs typeface="Barlow Condensed Bold"/>
                <a:sym typeface="Barlow Condensed Bold"/>
              </a:rPr>
              <a:t>(Man-in-the-Middle).</a:t>
            </a:r>
          </a:p>
        </p:txBody>
      </p:sp>
      <p:grpSp>
        <p:nvGrpSpPr>
          <p:cNvPr id="26" name="Group 26"/>
          <p:cNvGrpSpPr/>
          <p:nvPr/>
        </p:nvGrpSpPr>
        <p:grpSpPr>
          <a:xfrm>
            <a:off x="9388274" y="6196497"/>
            <a:ext cx="2996258" cy="690215"/>
            <a:chOff x="0" y="0"/>
            <a:chExt cx="812800" cy="187236"/>
          </a:xfrm>
        </p:grpSpPr>
        <p:sp>
          <p:nvSpPr>
            <p:cNvPr id="27" name="Freeform 27"/>
            <p:cNvSpPr/>
            <p:nvPr/>
          </p:nvSpPr>
          <p:spPr>
            <a:xfrm>
              <a:off x="0" y="0"/>
              <a:ext cx="812800" cy="187236"/>
            </a:xfrm>
            <a:custGeom>
              <a:avLst/>
              <a:gdLst/>
              <a:ahLst/>
              <a:cxnLst/>
              <a:rect l="l" t="t" r="r" b="b"/>
              <a:pathLst>
                <a:path w="812800" h="187236">
                  <a:moveTo>
                    <a:pt x="93618" y="0"/>
                  </a:moveTo>
                  <a:lnTo>
                    <a:pt x="719182" y="0"/>
                  </a:lnTo>
                  <a:cubicBezTo>
                    <a:pt x="744011" y="0"/>
                    <a:pt x="767823" y="9863"/>
                    <a:pt x="785380" y="27420"/>
                  </a:cubicBezTo>
                  <a:cubicBezTo>
                    <a:pt x="802937" y="44977"/>
                    <a:pt x="812800" y="68789"/>
                    <a:pt x="812800" y="93618"/>
                  </a:cubicBezTo>
                  <a:lnTo>
                    <a:pt x="812800" y="93618"/>
                  </a:lnTo>
                  <a:cubicBezTo>
                    <a:pt x="812800" y="118447"/>
                    <a:pt x="802937" y="142259"/>
                    <a:pt x="785380" y="159816"/>
                  </a:cubicBezTo>
                  <a:cubicBezTo>
                    <a:pt x="767823" y="177373"/>
                    <a:pt x="744011" y="187236"/>
                    <a:pt x="719182" y="187236"/>
                  </a:cubicBezTo>
                  <a:lnTo>
                    <a:pt x="93618" y="187236"/>
                  </a:lnTo>
                  <a:cubicBezTo>
                    <a:pt x="68789" y="187236"/>
                    <a:pt x="44977" y="177373"/>
                    <a:pt x="27420" y="159816"/>
                  </a:cubicBezTo>
                  <a:cubicBezTo>
                    <a:pt x="9863" y="142259"/>
                    <a:pt x="0" y="118447"/>
                    <a:pt x="0" y="93618"/>
                  </a:cubicBezTo>
                  <a:lnTo>
                    <a:pt x="0" y="93618"/>
                  </a:lnTo>
                  <a:cubicBezTo>
                    <a:pt x="0" y="68789"/>
                    <a:pt x="9863" y="44977"/>
                    <a:pt x="27420" y="27420"/>
                  </a:cubicBezTo>
                  <a:cubicBezTo>
                    <a:pt x="44977" y="9863"/>
                    <a:pt x="68789" y="0"/>
                    <a:pt x="93618" y="0"/>
                  </a:cubicBezTo>
                  <a:close/>
                </a:path>
              </a:pathLst>
            </a:custGeom>
            <a:solidFill>
              <a:srgbClr val="00388F"/>
            </a:solidFill>
          </p:spPr>
        </p:sp>
        <p:sp>
          <p:nvSpPr>
            <p:cNvPr id="28" name="TextBox 28"/>
            <p:cNvSpPr txBox="1"/>
            <p:nvPr/>
          </p:nvSpPr>
          <p:spPr>
            <a:xfrm>
              <a:off x="0" y="-38100"/>
              <a:ext cx="812800" cy="225336"/>
            </a:xfrm>
            <a:prstGeom prst="rect">
              <a:avLst/>
            </a:prstGeom>
          </p:spPr>
          <p:txBody>
            <a:bodyPr lIns="50800" tIns="50800" rIns="50800" bIns="50800" rtlCol="0" anchor="ctr"/>
            <a:lstStyle/>
            <a:p>
              <a:pPr algn="ctr">
                <a:lnSpc>
                  <a:spcPts val="2967"/>
                </a:lnSpc>
              </a:pPr>
              <a:endParaRPr/>
            </a:p>
          </p:txBody>
        </p:sp>
      </p:grpSp>
      <p:sp>
        <p:nvSpPr>
          <p:cNvPr id="29" name="TextBox 29"/>
          <p:cNvSpPr txBox="1"/>
          <p:nvPr/>
        </p:nvSpPr>
        <p:spPr>
          <a:xfrm>
            <a:off x="9684466" y="6377342"/>
            <a:ext cx="2410256" cy="373507"/>
          </a:xfrm>
          <a:prstGeom prst="rect">
            <a:avLst/>
          </a:prstGeom>
        </p:spPr>
        <p:txBody>
          <a:bodyPr lIns="0" tIns="0" rIns="0" bIns="0" rtlCol="0" anchor="t">
            <a:spAutoFit/>
          </a:bodyPr>
          <a:lstStyle/>
          <a:p>
            <a:pPr algn="ctr">
              <a:lnSpc>
                <a:spcPts val="2743"/>
              </a:lnSpc>
            </a:pPr>
            <a:r>
              <a:rPr lang="en-US" sz="2799" b="1">
                <a:solidFill>
                  <a:srgbClr val="FFFFFF"/>
                </a:solidFill>
                <a:latin typeface="Barlow Condensed Bold"/>
                <a:ea typeface="Barlow Condensed Bold"/>
                <a:cs typeface="Barlow Condensed Bold"/>
                <a:sym typeface="Barlow Condensed Bold"/>
              </a:rPr>
              <a:t>Ứng dụng thực tiễn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39176" y="1669953"/>
            <a:ext cx="4392502" cy="1011853"/>
            <a:chOff x="0" y="0"/>
            <a:chExt cx="812800" cy="187236"/>
          </a:xfrm>
        </p:grpSpPr>
        <p:sp>
          <p:nvSpPr>
            <p:cNvPr id="3" name="Freeform 3"/>
            <p:cNvSpPr/>
            <p:nvPr/>
          </p:nvSpPr>
          <p:spPr>
            <a:xfrm>
              <a:off x="0" y="0"/>
              <a:ext cx="812800" cy="187236"/>
            </a:xfrm>
            <a:custGeom>
              <a:avLst/>
              <a:gdLst/>
              <a:ahLst/>
              <a:cxnLst/>
              <a:rect l="l" t="t" r="r" b="b"/>
              <a:pathLst>
                <a:path w="812800" h="187236">
                  <a:moveTo>
                    <a:pt x="93618" y="0"/>
                  </a:moveTo>
                  <a:lnTo>
                    <a:pt x="719182" y="0"/>
                  </a:lnTo>
                  <a:cubicBezTo>
                    <a:pt x="744011" y="0"/>
                    <a:pt x="767823" y="9863"/>
                    <a:pt x="785380" y="27420"/>
                  </a:cubicBezTo>
                  <a:cubicBezTo>
                    <a:pt x="802937" y="44977"/>
                    <a:pt x="812800" y="68789"/>
                    <a:pt x="812800" y="93618"/>
                  </a:cubicBezTo>
                  <a:lnTo>
                    <a:pt x="812800" y="93618"/>
                  </a:lnTo>
                  <a:cubicBezTo>
                    <a:pt x="812800" y="118447"/>
                    <a:pt x="802937" y="142259"/>
                    <a:pt x="785380" y="159816"/>
                  </a:cubicBezTo>
                  <a:cubicBezTo>
                    <a:pt x="767823" y="177373"/>
                    <a:pt x="744011" y="187236"/>
                    <a:pt x="719182" y="187236"/>
                  </a:cubicBezTo>
                  <a:lnTo>
                    <a:pt x="93618" y="187236"/>
                  </a:lnTo>
                  <a:cubicBezTo>
                    <a:pt x="68789" y="187236"/>
                    <a:pt x="44977" y="177373"/>
                    <a:pt x="27420" y="159816"/>
                  </a:cubicBezTo>
                  <a:cubicBezTo>
                    <a:pt x="9863" y="142259"/>
                    <a:pt x="0" y="118447"/>
                    <a:pt x="0" y="93618"/>
                  </a:cubicBezTo>
                  <a:lnTo>
                    <a:pt x="0" y="93618"/>
                  </a:lnTo>
                  <a:cubicBezTo>
                    <a:pt x="0" y="68789"/>
                    <a:pt x="9863" y="44977"/>
                    <a:pt x="27420" y="27420"/>
                  </a:cubicBezTo>
                  <a:cubicBezTo>
                    <a:pt x="44977" y="9863"/>
                    <a:pt x="68789" y="0"/>
                    <a:pt x="93618" y="0"/>
                  </a:cubicBezTo>
                  <a:close/>
                </a:path>
              </a:pathLst>
            </a:custGeom>
            <a:solidFill>
              <a:srgbClr val="00388F"/>
            </a:solidFill>
          </p:spPr>
        </p:sp>
        <p:sp>
          <p:nvSpPr>
            <p:cNvPr id="4" name="TextBox 4"/>
            <p:cNvSpPr txBox="1"/>
            <p:nvPr/>
          </p:nvSpPr>
          <p:spPr>
            <a:xfrm>
              <a:off x="0" y="-38100"/>
              <a:ext cx="812800" cy="225336"/>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197497" y="515502"/>
            <a:ext cx="9658350" cy="846920"/>
            <a:chOff x="0" y="0"/>
            <a:chExt cx="2543763" cy="223057"/>
          </a:xfrm>
        </p:grpSpPr>
        <p:sp>
          <p:nvSpPr>
            <p:cNvPr id="6" name="Freeform 6"/>
            <p:cNvSpPr/>
            <p:nvPr/>
          </p:nvSpPr>
          <p:spPr>
            <a:xfrm>
              <a:off x="0" y="0"/>
              <a:ext cx="2543763" cy="223057"/>
            </a:xfrm>
            <a:custGeom>
              <a:avLst/>
              <a:gdLst/>
              <a:ahLst/>
              <a:cxnLst/>
              <a:rect l="l" t="t" r="r" b="b"/>
              <a:pathLst>
                <a:path w="2543763" h="223057">
                  <a:moveTo>
                    <a:pt x="0" y="0"/>
                  </a:moveTo>
                  <a:lnTo>
                    <a:pt x="2543763" y="0"/>
                  </a:lnTo>
                  <a:lnTo>
                    <a:pt x="2543763" y="223057"/>
                  </a:lnTo>
                  <a:lnTo>
                    <a:pt x="0" y="223057"/>
                  </a:lnTo>
                  <a:close/>
                </a:path>
              </a:pathLst>
            </a:custGeom>
            <a:gradFill rotWithShape="1">
              <a:gsLst>
                <a:gs pos="0">
                  <a:srgbClr val="00388F">
                    <a:alpha val="100000"/>
                  </a:srgbClr>
                </a:gs>
                <a:gs pos="100000">
                  <a:srgbClr val="00388F">
                    <a:alpha val="0"/>
                  </a:srgbClr>
                </a:gs>
              </a:gsLst>
              <a:lin ang="0"/>
            </a:gradFill>
          </p:spPr>
        </p:sp>
        <p:sp>
          <p:nvSpPr>
            <p:cNvPr id="7" name="TextBox 7"/>
            <p:cNvSpPr txBox="1"/>
            <p:nvPr/>
          </p:nvSpPr>
          <p:spPr>
            <a:xfrm>
              <a:off x="0" y="-57150"/>
              <a:ext cx="2543763" cy="280207"/>
            </a:xfrm>
            <a:prstGeom prst="rect">
              <a:avLst/>
            </a:prstGeom>
          </p:spPr>
          <p:txBody>
            <a:bodyPr lIns="50800" tIns="50800" rIns="50800" bIns="50800" rtlCol="0" anchor="ctr"/>
            <a:lstStyle/>
            <a:p>
              <a:pPr algn="ctr">
                <a:lnSpc>
                  <a:spcPts val="3217"/>
                </a:lnSpc>
              </a:pPr>
              <a:endParaRPr/>
            </a:p>
          </p:txBody>
        </p:sp>
      </p:grpSp>
      <p:grpSp>
        <p:nvGrpSpPr>
          <p:cNvPr id="8" name="Group 8"/>
          <p:cNvGrpSpPr/>
          <p:nvPr/>
        </p:nvGrpSpPr>
        <p:grpSpPr>
          <a:xfrm>
            <a:off x="246750" y="4870228"/>
            <a:ext cx="4392502" cy="1011853"/>
            <a:chOff x="0" y="0"/>
            <a:chExt cx="812800" cy="187236"/>
          </a:xfrm>
        </p:grpSpPr>
        <p:sp>
          <p:nvSpPr>
            <p:cNvPr id="9" name="Freeform 9"/>
            <p:cNvSpPr/>
            <p:nvPr/>
          </p:nvSpPr>
          <p:spPr>
            <a:xfrm>
              <a:off x="0" y="0"/>
              <a:ext cx="812800" cy="187236"/>
            </a:xfrm>
            <a:custGeom>
              <a:avLst/>
              <a:gdLst/>
              <a:ahLst/>
              <a:cxnLst/>
              <a:rect l="l" t="t" r="r" b="b"/>
              <a:pathLst>
                <a:path w="812800" h="187236">
                  <a:moveTo>
                    <a:pt x="93618" y="0"/>
                  </a:moveTo>
                  <a:lnTo>
                    <a:pt x="719182" y="0"/>
                  </a:lnTo>
                  <a:cubicBezTo>
                    <a:pt x="744011" y="0"/>
                    <a:pt x="767823" y="9863"/>
                    <a:pt x="785380" y="27420"/>
                  </a:cubicBezTo>
                  <a:cubicBezTo>
                    <a:pt x="802937" y="44977"/>
                    <a:pt x="812800" y="68789"/>
                    <a:pt x="812800" y="93618"/>
                  </a:cubicBezTo>
                  <a:lnTo>
                    <a:pt x="812800" y="93618"/>
                  </a:lnTo>
                  <a:cubicBezTo>
                    <a:pt x="812800" y="118447"/>
                    <a:pt x="802937" y="142259"/>
                    <a:pt x="785380" y="159816"/>
                  </a:cubicBezTo>
                  <a:cubicBezTo>
                    <a:pt x="767823" y="177373"/>
                    <a:pt x="744011" y="187236"/>
                    <a:pt x="719182" y="187236"/>
                  </a:cubicBezTo>
                  <a:lnTo>
                    <a:pt x="93618" y="187236"/>
                  </a:lnTo>
                  <a:cubicBezTo>
                    <a:pt x="68789" y="187236"/>
                    <a:pt x="44977" y="177373"/>
                    <a:pt x="27420" y="159816"/>
                  </a:cubicBezTo>
                  <a:cubicBezTo>
                    <a:pt x="9863" y="142259"/>
                    <a:pt x="0" y="118447"/>
                    <a:pt x="0" y="93618"/>
                  </a:cubicBezTo>
                  <a:lnTo>
                    <a:pt x="0" y="93618"/>
                  </a:lnTo>
                  <a:cubicBezTo>
                    <a:pt x="0" y="68789"/>
                    <a:pt x="9863" y="44977"/>
                    <a:pt x="27420" y="27420"/>
                  </a:cubicBezTo>
                  <a:cubicBezTo>
                    <a:pt x="44977" y="9863"/>
                    <a:pt x="68789" y="0"/>
                    <a:pt x="93618" y="0"/>
                  </a:cubicBezTo>
                  <a:close/>
                </a:path>
              </a:pathLst>
            </a:custGeom>
            <a:solidFill>
              <a:srgbClr val="00388F"/>
            </a:solidFill>
          </p:spPr>
        </p:sp>
        <p:sp>
          <p:nvSpPr>
            <p:cNvPr id="10" name="TextBox 10"/>
            <p:cNvSpPr txBox="1"/>
            <p:nvPr/>
          </p:nvSpPr>
          <p:spPr>
            <a:xfrm>
              <a:off x="0" y="-38100"/>
              <a:ext cx="812800" cy="225336"/>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4639252" y="3410418"/>
            <a:ext cx="13185170" cy="4037958"/>
          </a:xfrm>
          <a:custGeom>
            <a:avLst/>
            <a:gdLst/>
            <a:ahLst/>
            <a:cxnLst/>
            <a:rect l="l" t="t" r="r" b="b"/>
            <a:pathLst>
              <a:path w="13185170" h="4037958">
                <a:moveTo>
                  <a:pt x="0" y="0"/>
                </a:moveTo>
                <a:lnTo>
                  <a:pt x="13185170" y="0"/>
                </a:lnTo>
                <a:lnTo>
                  <a:pt x="13185170" y="4037958"/>
                </a:lnTo>
                <a:lnTo>
                  <a:pt x="0" y="4037958"/>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2" name="TextBox 12"/>
          <p:cNvSpPr txBox="1"/>
          <p:nvPr/>
        </p:nvSpPr>
        <p:spPr>
          <a:xfrm>
            <a:off x="444566" y="1906573"/>
            <a:ext cx="3979683" cy="425001"/>
          </a:xfrm>
          <a:prstGeom prst="rect">
            <a:avLst/>
          </a:prstGeom>
        </p:spPr>
        <p:txBody>
          <a:bodyPr lIns="0" tIns="0" rIns="0" bIns="0" rtlCol="0" anchor="t">
            <a:spAutoFit/>
          </a:bodyPr>
          <a:lstStyle/>
          <a:p>
            <a:pPr algn="ctr">
              <a:lnSpc>
                <a:spcPts val="3119"/>
              </a:lnSpc>
            </a:pPr>
            <a:r>
              <a:rPr lang="en-US" sz="3183" b="1">
                <a:solidFill>
                  <a:srgbClr val="FFFFFF"/>
                </a:solidFill>
                <a:latin typeface="Barlow Condensed Bold"/>
                <a:ea typeface="Barlow Condensed Bold"/>
                <a:cs typeface="Barlow Condensed Bold"/>
                <a:sym typeface="Barlow Condensed Bold"/>
              </a:rPr>
              <a:t> Kiến trúc tổng quát</a:t>
            </a:r>
          </a:p>
        </p:txBody>
      </p:sp>
      <p:sp>
        <p:nvSpPr>
          <p:cNvPr id="13" name="TextBox 13"/>
          <p:cNvSpPr txBox="1"/>
          <p:nvPr/>
        </p:nvSpPr>
        <p:spPr>
          <a:xfrm>
            <a:off x="5047565" y="1401771"/>
            <a:ext cx="12769283" cy="1780047"/>
          </a:xfrm>
          <a:prstGeom prst="rect">
            <a:avLst/>
          </a:prstGeom>
        </p:spPr>
        <p:txBody>
          <a:bodyPr lIns="0" tIns="0" rIns="0" bIns="0" rtlCol="0" anchor="t">
            <a:spAutoFit/>
          </a:bodyPr>
          <a:lstStyle/>
          <a:p>
            <a:pPr algn="ctr">
              <a:lnSpc>
                <a:spcPts val="4787"/>
              </a:lnSpc>
            </a:pPr>
            <a:r>
              <a:rPr lang="en-US" sz="3419">
                <a:solidFill>
                  <a:srgbClr val="FFFFFF"/>
                </a:solidFill>
                <a:latin typeface="Barlow Condensed"/>
                <a:ea typeface="Barlow Condensed"/>
                <a:cs typeface="Barlow Condensed"/>
                <a:sym typeface="Barlow Condensed"/>
              </a:rPr>
              <a:t>IPSec là một bộ giao thức hoạt động tại tầng Internet (Network Layer) trong mô hình OSI, cung cấp bảo mật cho dữ liệu IP đang truyền.</a:t>
            </a:r>
          </a:p>
          <a:p>
            <a:pPr algn="ctr">
              <a:lnSpc>
                <a:spcPts val="4787"/>
              </a:lnSpc>
            </a:pPr>
            <a:endParaRPr lang="en-US" sz="3419">
              <a:solidFill>
                <a:srgbClr val="FFFFFF"/>
              </a:solidFill>
              <a:latin typeface="Barlow Condensed"/>
              <a:ea typeface="Barlow Condensed"/>
              <a:cs typeface="Barlow Condensed"/>
              <a:sym typeface="Barlow Condensed"/>
            </a:endParaRPr>
          </a:p>
        </p:txBody>
      </p:sp>
      <p:sp>
        <p:nvSpPr>
          <p:cNvPr id="14" name="TextBox 14"/>
          <p:cNvSpPr txBox="1"/>
          <p:nvPr/>
        </p:nvSpPr>
        <p:spPr>
          <a:xfrm>
            <a:off x="215555" y="582177"/>
            <a:ext cx="7771690" cy="657912"/>
          </a:xfrm>
          <a:prstGeom prst="rect">
            <a:avLst/>
          </a:prstGeom>
        </p:spPr>
        <p:txBody>
          <a:bodyPr lIns="0" tIns="0" rIns="0" bIns="0" rtlCol="0" anchor="t">
            <a:spAutoFit/>
          </a:bodyPr>
          <a:lstStyle/>
          <a:p>
            <a:pPr algn="l">
              <a:lnSpc>
                <a:spcPts val="4918"/>
              </a:lnSpc>
            </a:pPr>
            <a:r>
              <a:rPr lang="en-US" sz="4775" b="1">
                <a:solidFill>
                  <a:srgbClr val="FFFFFF"/>
                </a:solidFill>
                <a:latin typeface="Barlow Condensed Bold"/>
                <a:ea typeface="Barlow Condensed Bold"/>
                <a:cs typeface="Barlow Condensed Bold"/>
                <a:sym typeface="Barlow Condensed Bold"/>
              </a:rPr>
              <a:t> Cấu trúc và thành phần của IPSec</a:t>
            </a:r>
          </a:p>
        </p:txBody>
      </p:sp>
      <p:sp>
        <p:nvSpPr>
          <p:cNvPr id="15" name="TextBox 15"/>
          <p:cNvSpPr txBox="1"/>
          <p:nvPr/>
        </p:nvSpPr>
        <p:spPr>
          <a:xfrm>
            <a:off x="452140" y="5106848"/>
            <a:ext cx="3979683" cy="425001"/>
          </a:xfrm>
          <a:prstGeom prst="rect">
            <a:avLst/>
          </a:prstGeom>
        </p:spPr>
        <p:txBody>
          <a:bodyPr lIns="0" tIns="0" rIns="0" bIns="0" rtlCol="0" anchor="t">
            <a:spAutoFit/>
          </a:bodyPr>
          <a:lstStyle/>
          <a:p>
            <a:pPr algn="ctr">
              <a:lnSpc>
                <a:spcPts val="3119"/>
              </a:lnSpc>
            </a:pPr>
            <a:r>
              <a:rPr lang="en-US" sz="3183" b="1">
                <a:solidFill>
                  <a:srgbClr val="FFFFFF"/>
                </a:solidFill>
                <a:latin typeface="Barlow Condensed Bold"/>
                <a:ea typeface="Barlow Condensed Bold"/>
                <a:cs typeface="Barlow Condensed Bold"/>
                <a:sym typeface="Barlow Condensed Bold"/>
              </a:rPr>
              <a:t>Các thành phần chính</a:t>
            </a:r>
          </a:p>
        </p:txBody>
      </p:sp>
      <p:sp>
        <p:nvSpPr>
          <p:cNvPr id="16" name="TextBox 16"/>
          <p:cNvSpPr txBox="1"/>
          <p:nvPr/>
        </p:nvSpPr>
        <p:spPr>
          <a:xfrm>
            <a:off x="5262281" y="3714478"/>
            <a:ext cx="3004387" cy="578929"/>
          </a:xfrm>
          <a:prstGeom prst="rect">
            <a:avLst/>
          </a:prstGeom>
        </p:spPr>
        <p:txBody>
          <a:bodyPr lIns="0" tIns="0" rIns="0" bIns="0" rtlCol="0" anchor="t">
            <a:spAutoFit/>
          </a:bodyPr>
          <a:lstStyle/>
          <a:p>
            <a:pPr algn="ctr">
              <a:lnSpc>
                <a:spcPts val="2258"/>
              </a:lnSpc>
            </a:pPr>
            <a:r>
              <a:rPr lang="en-US" sz="2236" b="1">
                <a:solidFill>
                  <a:srgbClr val="FFFFFF"/>
                </a:solidFill>
                <a:latin typeface="Barlow Bold"/>
                <a:ea typeface="Barlow Bold"/>
                <a:cs typeface="Barlow Bold"/>
                <a:sym typeface="Barlow Bold"/>
              </a:rPr>
              <a:t>AH (Authentication Header)</a:t>
            </a:r>
          </a:p>
        </p:txBody>
      </p:sp>
      <p:sp>
        <p:nvSpPr>
          <p:cNvPr id="17" name="TextBox 17"/>
          <p:cNvSpPr txBox="1"/>
          <p:nvPr/>
        </p:nvSpPr>
        <p:spPr>
          <a:xfrm>
            <a:off x="9833949" y="3714478"/>
            <a:ext cx="2795775" cy="578929"/>
          </a:xfrm>
          <a:prstGeom prst="rect">
            <a:avLst/>
          </a:prstGeom>
        </p:spPr>
        <p:txBody>
          <a:bodyPr lIns="0" tIns="0" rIns="0" bIns="0" rtlCol="0" anchor="t">
            <a:spAutoFit/>
          </a:bodyPr>
          <a:lstStyle/>
          <a:p>
            <a:pPr algn="ctr">
              <a:lnSpc>
                <a:spcPts val="2258"/>
              </a:lnSpc>
            </a:pPr>
            <a:r>
              <a:rPr lang="en-US" sz="2236" b="1">
                <a:solidFill>
                  <a:srgbClr val="FFFFFF"/>
                </a:solidFill>
                <a:latin typeface="Barlow Bold"/>
                <a:ea typeface="Barlow Bold"/>
                <a:cs typeface="Barlow Bold"/>
                <a:sym typeface="Barlow Bold"/>
              </a:rPr>
              <a:t>ESP (Encapsulating Security Payload)</a:t>
            </a:r>
          </a:p>
        </p:txBody>
      </p:sp>
      <p:sp>
        <p:nvSpPr>
          <p:cNvPr id="18" name="TextBox 18"/>
          <p:cNvSpPr txBox="1"/>
          <p:nvPr/>
        </p:nvSpPr>
        <p:spPr>
          <a:xfrm>
            <a:off x="14408671" y="3714478"/>
            <a:ext cx="2795775" cy="578929"/>
          </a:xfrm>
          <a:prstGeom prst="rect">
            <a:avLst/>
          </a:prstGeom>
        </p:spPr>
        <p:txBody>
          <a:bodyPr lIns="0" tIns="0" rIns="0" bIns="0" rtlCol="0" anchor="t">
            <a:spAutoFit/>
          </a:bodyPr>
          <a:lstStyle/>
          <a:p>
            <a:pPr algn="ctr">
              <a:lnSpc>
                <a:spcPts val="2258"/>
              </a:lnSpc>
            </a:pPr>
            <a:r>
              <a:rPr lang="en-US" sz="2236" b="1">
                <a:solidFill>
                  <a:srgbClr val="FFFFFF"/>
                </a:solidFill>
                <a:latin typeface="Barlow Bold"/>
                <a:ea typeface="Barlow Bold"/>
                <a:cs typeface="Barlow Bold"/>
                <a:sym typeface="Barlow Bold"/>
              </a:rPr>
              <a:t>IKE (Internet Key Exchange)</a:t>
            </a:r>
          </a:p>
        </p:txBody>
      </p:sp>
      <p:sp>
        <p:nvSpPr>
          <p:cNvPr id="19" name="TextBox 19"/>
          <p:cNvSpPr txBox="1"/>
          <p:nvPr/>
        </p:nvSpPr>
        <p:spPr>
          <a:xfrm>
            <a:off x="4922586" y="4600457"/>
            <a:ext cx="3472869" cy="1745002"/>
          </a:xfrm>
          <a:prstGeom prst="rect">
            <a:avLst/>
          </a:prstGeom>
        </p:spPr>
        <p:txBody>
          <a:bodyPr lIns="0" tIns="0" rIns="0" bIns="0" rtlCol="0" anchor="t">
            <a:spAutoFit/>
          </a:bodyPr>
          <a:lstStyle/>
          <a:p>
            <a:pPr algn="ctr">
              <a:lnSpc>
                <a:spcPts val="2795"/>
              </a:lnSpc>
            </a:pPr>
            <a:endParaRPr/>
          </a:p>
          <a:p>
            <a:pPr algn="ctr">
              <a:lnSpc>
                <a:spcPts val="2795"/>
              </a:lnSpc>
            </a:pPr>
            <a:r>
              <a:rPr lang="en-US" sz="1996">
                <a:solidFill>
                  <a:srgbClr val="FFFFFF"/>
                </a:solidFill>
                <a:latin typeface="Barlow Condensed"/>
                <a:ea typeface="Barlow Condensed"/>
                <a:cs typeface="Barlow Condensed"/>
                <a:sym typeface="Barlow Condensed"/>
              </a:rPr>
              <a:t>-Xác minh danh tính nguồn gốc dữ liệu.</a:t>
            </a:r>
          </a:p>
          <a:p>
            <a:pPr algn="ctr">
              <a:lnSpc>
                <a:spcPts val="2795"/>
              </a:lnSpc>
            </a:pPr>
            <a:r>
              <a:rPr lang="en-US" sz="1996">
                <a:solidFill>
                  <a:srgbClr val="FFFFFF"/>
                </a:solidFill>
                <a:latin typeface="Barlow Condensed"/>
                <a:ea typeface="Barlow Condensed"/>
                <a:cs typeface="Barlow Condensed"/>
                <a:sym typeface="Barlow Condensed"/>
              </a:rPr>
              <a:t>-Đảm bảo tính toàn vẹn của gói tin, nhưng không cung cấp tính bí mật.</a:t>
            </a:r>
          </a:p>
          <a:p>
            <a:pPr algn="ctr">
              <a:lnSpc>
                <a:spcPts val="2795"/>
              </a:lnSpc>
            </a:pPr>
            <a:endParaRPr lang="en-US" sz="1996">
              <a:solidFill>
                <a:srgbClr val="FFFFFF"/>
              </a:solidFill>
              <a:latin typeface="Barlow Condensed"/>
              <a:ea typeface="Barlow Condensed"/>
              <a:cs typeface="Barlow Condensed"/>
              <a:sym typeface="Barlow Condensed"/>
            </a:endParaRPr>
          </a:p>
        </p:txBody>
      </p:sp>
      <p:sp>
        <p:nvSpPr>
          <p:cNvPr id="20" name="TextBox 20"/>
          <p:cNvSpPr txBox="1"/>
          <p:nvPr/>
        </p:nvSpPr>
        <p:spPr>
          <a:xfrm>
            <a:off x="9598539" y="4882701"/>
            <a:ext cx="3472869" cy="1045766"/>
          </a:xfrm>
          <a:prstGeom prst="rect">
            <a:avLst/>
          </a:prstGeom>
        </p:spPr>
        <p:txBody>
          <a:bodyPr lIns="0" tIns="0" rIns="0" bIns="0" rtlCol="0" anchor="t">
            <a:spAutoFit/>
          </a:bodyPr>
          <a:lstStyle/>
          <a:p>
            <a:pPr algn="l">
              <a:lnSpc>
                <a:spcPts val="2795"/>
              </a:lnSpc>
            </a:pPr>
            <a:r>
              <a:rPr lang="en-US" sz="1996">
                <a:solidFill>
                  <a:srgbClr val="FFFFFF"/>
                </a:solidFill>
                <a:latin typeface="Barlow Condensed"/>
                <a:ea typeface="Barlow Condensed"/>
                <a:cs typeface="Barlow Condensed"/>
                <a:sym typeface="Barlow Condensed"/>
              </a:rPr>
              <a:t>-Mã hóa dữ liệu để bảo vệ tính bí mật.</a:t>
            </a:r>
          </a:p>
          <a:p>
            <a:pPr algn="l">
              <a:lnSpc>
                <a:spcPts val="2795"/>
              </a:lnSpc>
            </a:pPr>
            <a:r>
              <a:rPr lang="en-US" sz="1996">
                <a:solidFill>
                  <a:srgbClr val="FFFFFF"/>
                </a:solidFill>
                <a:latin typeface="Barlow Condensed"/>
                <a:ea typeface="Barlow Condensed"/>
                <a:cs typeface="Barlow Condensed"/>
                <a:sym typeface="Barlow Condensed"/>
              </a:rPr>
              <a:t>-Tích hợp tính năng xác thực và đảm bảo toàn vẹn</a:t>
            </a:r>
          </a:p>
        </p:txBody>
      </p:sp>
      <p:sp>
        <p:nvSpPr>
          <p:cNvPr id="21" name="TextBox 21"/>
          <p:cNvSpPr txBox="1"/>
          <p:nvPr/>
        </p:nvSpPr>
        <p:spPr>
          <a:xfrm>
            <a:off x="14062822" y="4882701"/>
            <a:ext cx="3487474" cy="1745002"/>
          </a:xfrm>
          <a:prstGeom prst="rect">
            <a:avLst/>
          </a:prstGeom>
        </p:spPr>
        <p:txBody>
          <a:bodyPr lIns="0" tIns="0" rIns="0" bIns="0" rtlCol="0" anchor="t">
            <a:spAutoFit/>
          </a:bodyPr>
          <a:lstStyle/>
          <a:p>
            <a:pPr algn="l">
              <a:lnSpc>
                <a:spcPts val="2795"/>
              </a:lnSpc>
            </a:pPr>
            <a:r>
              <a:rPr lang="en-US" sz="1996">
                <a:solidFill>
                  <a:srgbClr val="FFFFFF"/>
                </a:solidFill>
                <a:latin typeface="Barlow Condensed"/>
                <a:ea typeface="Barlow Condensed"/>
                <a:cs typeface="Barlow Condensed"/>
                <a:sym typeface="Barlow Condensed"/>
              </a:rPr>
              <a:t>-Giao thức trao đổi và quản lý khóa mã hóa.</a:t>
            </a:r>
          </a:p>
          <a:p>
            <a:pPr algn="l">
              <a:lnSpc>
                <a:spcPts val="2795"/>
              </a:lnSpc>
            </a:pPr>
            <a:r>
              <a:rPr lang="en-US" sz="1996">
                <a:solidFill>
                  <a:srgbClr val="FFFFFF"/>
                </a:solidFill>
                <a:latin typeface="Barlow Condensed"/>
                <a:ea typeface="Barlow Condensed"/>
                <a:cs typeface="Barlow Condensed"/>
                <a:sym typeface="Barlow Condensed"/>
              </a:rPr>
              <a:t>-Có 2 giai đoạn: thiết lập kênh bảo mật và trao đổi tham số bảo mật.</a:t>
            </a:r>
          </a:p>
          <a:p>
            <a:pPr algn="l">
              <a:lnSpc>
                <a:spcPts val="2795"/>
              </a:lnSpc>
            </a:pPr>
            <a:endParaRPr lang="en-US" sz="1996">
              <a:solidFill>
                <a:srgbClr val="FFFFFF"/>
              </a:solidFill>
              <a:latin typeface="Barlow Condensed"/>
              <a:ea typeface="Barlow Condensed"/>
              <a:cs typeface="Barlow Condensed"/>
              <a:sym typeface="Barlow Condensed"/>
            </a:endParaRPr>
          </a:p>
        </p:txBody>
      </p:sp>
      <p:grpSp>
        <p:nvGrpSpPr>
          <p:cNvPr id="22" name="Group 22"/>
          <p:cNvGrpSpPr/>
          <p:nvPr/>
        </p:nvGrpSpPr>
        <p:grpSpPr>
          <a:xfrm>
            <a:off x="214536" y="8070504"/>
            <a:ext cx="4392502" cy="1011853"/>
            <a:chOff x="0" y="0"/>
            <a:chExt cx="812800" cy="187236"/>
          </a:xfrm>
        </p:grpSpPr>
        <p:sp>
          <p:nvSpPr>
            <p:cNvPr id="23" name="Freeform 23"/>
            <p:cNvSpPr/>
            <p:nvPr/>
          </p:nvSpPr>
          <p:spPr>
            <a:xfrm>
              <a:off x="0" y="0"/>
              <a:ext cx="812800" cy="187236"/>
            </a:xfrm>
            <a:custGeom>
              <a:avLst/>
              <a:gdLst/>
              <a:ahLst/>
              <a:cxnLst/>
              <a:rect l="l" t="t" r="r" b="b"/>
              <a:pathLst>
                <a:path w="812800" h="187236">
                  <a:moveTo>
                    <a:pt x="93618" y="0"/>
                  </a:moveTo>
                  <a:lnTo>
                    <a:pt x="719182" y="0"/>
                  </a:lnTo>
                  <a:cubicBezTo>
                    <a:pt x="744011" y="0"/>
                    <a:pt x="767823" y="9863"/>
                    <a:pt x="785380" y="27420"/>
                  </a:cubicBezTo>
                  <a:cubicBezTo>
                    <a:pt x="802937" y="44977"/>
                    <a:pt x="812800" y="68789"/>
                    <a:pt x="812800" y="93618"/>
                  </a:cubicBezTo>
                  <a:lnTo>
                    <a:pt x="812800" y="93618"/>
                  </a:lnTo>
                  <a:cubicBezTo>
                    <a:pt x="812800" y="118447"/>
                    <a:pt x="802937" y="142259"/>
                    <a:pt x="785380" y="159816"/>
                  </a:cubicBezTo>
                  <a:cubicBezTo>
                    <a:pt x="767823" y="177373"/>
                    <a:pt x="744011" y="187236"/>
                    <a:pt x="719182" y="187236"/>
                  </a:cubicBezTo>
                  <a:lnTo>
                    <a:pt x="93618" y="187236"/>
                  </a:lnTo>
                  <a:cubicBezTo>
                    <a:pt x="68789" y="187236"/>
                    <a:pt x="44977" y="177373"/>
                    <a:pt x="27420" y="159816"/>
                  </a:cubicBezTo>
                  <a:cubicBezTo>
                    <a:pt x="9863" y="142259"/>
                    <a:pt x="0" y="118447"/>
                    <a:pt x="0" y="93618"/>
                  </a:cubicBezTo>
                  <a:lnTo>
                    <a:pt x="0" y="93618"/>
                  </a:lnTo>
                  <a:cubicBezTo>
                    <a:pt x="0" y="68789"/>
                    <a:pt x="9863" y="44977"/>
                    <a:pt x="27420" y="27420"/>
                  </a:cubicBezTo>
                  <a:cubicBezTo>
                    <a:pt x="44977" y="9863"/>
                    <a:pt x="68789" y="0"/>
                    <a:pt x="93618" y="0"/>
                  </a:cubicBezTo>
                  <a:close/>
                </a:path>
              </a:pathLst>
            </a:custGeom>
            <a:solidFill>
              <a:srgbClr val="00388F"/>
            </a:solidFill>
          </p:spPr>
        </p:sp>
        <p:sp>
          <p:nvSpPr>
            <p:cNvPr id="24" name="TextBox 24"/>
            <p:cNvSpPr txBox="1"/>
            <p:nvPr/>
          </p:nvSpPr>
          <p:spPr>
            <a:xfrm>
              <a:off x="0" y="-38100"/>
              <a:ext cx="812800" cy="225336"/>
            </a:xfrm>
            <a:prstGeom prst="rect">
              <a:avLst/>
            </a:prstGeom>
          </p:spPr>
          <p:txBody>
            <a:bodyPr lIns="50800" tIns="50800" rIns="50800" bIns="50800" rtlCol="0" anchor="ctr"/>
            <a:lstStyle/>
            <a:p>
              <a:pPr algn="ctr">
                <a:lnSpc>
                  <a:spcPts val="2967"/>
                </a:lnSpc>
              </a:pPr>
              <a:endParaRPr/>
            </a:p>
          </p:txBody>
        </p:sp>
      </p:grpSp>
      <p:sp>
        <p:nvSpPr>
          <p:cNvPr id="25" name="TextBox 25"/>
          <p:cNvSpPr txBox="1"/>
          <p:nvPr/>
        </p:nvSpPr>
        <p:spPr>
          <a:xfrm>
            <a:off x="419926" y="8307124"/>
            <a:ext cx="3979683" cy="425001"/>
          </a:xfrm>
          <a:prstGeom prst="rect">
            <a:avLst/>
          </a:prstGeom>
        </p:spPr>
        <p:txBody>
          <a:bodyPr lIns="0" tIns="0" rIns="0" bIns="0" rtlCol="0" anchor="t">
            <a:spAutoFit/>
          </a:bodyPr>
          <a:lstStyle/>
          <a:p>
            <a:pPr algn="ctr">
              <a:lnSpc>
                <a:spcPts val="3119"/>
              </a:lnSpc>
            </a:pPr>
            <a:r>
              <a:rPr lang="en-US" sz="3183" b="1">
                <a:solidFill>
                  <a:srgbClr val="FFFFFF"/>
                </a:solidFill>
                <a:latin typeface="Barlow Condensed Bold"/>
                <a:ea typeface="Barlow Condensed Bold"/>
                <a:cs typeface="Barlow Condensed Bold"/>
                <a:sym typeface="Barlow Condensed Bold"/>
              </a:rPr>
              <a:t>Chế độ hoạt động</a:t>
            </a:r>
          </a:p>
        </p:txBody>
      </p:sp>
      <p:sp>
        <p:nvSpPr>
          <p:cNvPr id="26" name="TextBox 26"/>
          <p:cNvSpPr txBox="1"/>
          <p:nvPr/>
        </p:nvSpPr>
        <p:spPr>
          <a:xfrm>
            <a:off x="4424249" y="8400352"/>
            <a:ext cx="5728015" cy="1622194"/>
          </a:xfrm>
          <a:prstGeom prst="rect">
            <a:avLst/>
          </a:prstGeom>
        </p:spPr>
        <p:txBody>
          <a:bodyPr lIns="0" tIns="0" rIns="0" bIns="0" rtlCol="0" anchor="t">
            <a:spAutoFit/>
          </a:bodyPr>
          <a:lstStyle/>
          <a:p>
            <a:pPr algn="ctr">
              <a:lnSpc>
                <a:spcPts val="4372"/>
              </a:lnSpc>
            </a:pPr>
            <a:r>
              <a:rPr lang="en-US" sz="3123">
                <a:solidFill>
                  <a:srgbClr val="FFFFFF"/>
                </a:solidFill>
                <a:latin typeface="Barlow Condensed"/>
                <a:ea typeface="Barlow Condensed"/>
                <a:cs typeface="Barlow Condensed"/>
                <a:sym typeface="Barlow Condensed"/>
              </a:rPr>
              <a:t>Chế độ Transport Mode:</a:t>
            </a:r>
          </a:p>
          <a:p>
            <a:pPr algn="ctr">
              <a:lnSpc>
                <a:spcPts val="4372"/>
              </a:lnSpc>
            </a:pPr>
            <a:r>
              <a:rPr lang="en-US" sz="3123">
                <a:solidFill>
                  <a:srgbClr val="FFFFFF"/>
                </a:solidFill>
                <a:latin typeface="Barlow Condensed"/>
                <a:ea typeface="Barlow Condensed"/>
                <a:cs typeface="Barlow Condensed"/>
                <a:sym typeface="Barlow Condensed"/>
              </a:rPr>
              <a:t>-Bảo mật phần payload (dữ liệu).</a:t>
            </a:r>
          </a:p>
          <a:p>
            <a:pPr algn="ctr">
              <a:lnSpc>
                <a:spcPts val="4372"/>
              </a:lnSpc>
            </a:pPr>
            <a:r>
              <a:rPr lang="en-US" sz="3123">
                <a:solidFill>
                  <a:srgbClr val="FFFFFF"/>
                </a:solidFill>
                <a:latin typeface="Barlow Condensed"/>
                <a:ea typeface="Barlow Condensed"/>
                <a:cs typeface="Barlow Condensed"/>
                <a:sym typeface="Barlow Condensed"/>
              </a:rPr>
              <a:t>-Thích hợp trong giao tiếp nội bộn.</a:t>
            </a:r>
          </a:p>
        </p:txBody>
      </p:sp>
      <p:sp>
        <p:nvSpPr>
          <p:cNvPr id="27" name="TextBox 27"/>
          <p:cNvSpPr txBox="1"/>
          <p:nvPr/>
        </p:nvSpPr>
        <p:spPr>
          <a:xfrm>
            <a:off x="11231837" y="8400352"/>
            <a:ext cx="6338520" cy="2170320"/>
          </a:xfrm>
          <a:prstGeom prst="rect">
            <a:avLst/>
          </a:prstGeom>
        </p:spPr>
        <p:txBody>
          <a:bodyPr lIns="0" tIns="0" rIns="0" bIns="0" rtlCol="0" anchor="t">
            <a:spAutoFit/>
          </a:bodyPr>
          <a:lstStyle/>
          <a:p>
            <a:pPr algn="ctr">
              <a:lnSpc>
                <a:spcPts val="4372"/>
              </a:lnSpc>
            </a:pPr>
            <a:r>
              <a:rPr lang="en-US" sz="3123">
                <a:solidFill>
                  <a:srgbClr val="FFFFFF"/>
                </a:solidFill>
                <a:latin typeface="Barlow Condensed"/>
                <a:ea typeface="Barlow Condensed"/>
                <a:cs typeface="Barlow Condensed"/>
                <a:sym typeface="Barlow Condensed"/>
              </a:rPr>
              <a:t>Chế độ Tunnel Mode:</a:t>
            </a:r>
          </a:p>
          <a:p>
            <a:pPr algn="ctr">
              <a:lnSpc>
                <a:spcPts val="4372"/>
              </a:lnSpc>
            </a:pPr>
            <a:r>
              <a:rPr lang="en-US" sz="3123">
                <a:solidFill>
                  <a:srgbClr val="FFFFFF"/>
                </a:solidFill>
                <a:latin typeface="Barlow Condensed"/>
                <a:ea typeface="Barlow Condensed"/>
                <a:cs typeface="Barlow Condensed"/>
                <a:sym typeface="Barlow Condensed"/>
              </a:rPr>
              <a:t>-Bảo mật toàn bộ gói tin.</a:t>
            </a:r>
          </a:p>
          <a:p>
            <a:pPr algn="ctr">
              <a:lnSpc>
                <a:spcPts val="4372"/>
              </a:lnSpc>
            </a:pPr>
            <a:r>
              <a:rPr lang="en-US" sz="3123">
                <a:solidFill>
                  <a:srgbClr val="FFFFFF"/>
                </a:solidFill>
                <a:latin typeface="Barlow Condensed"/>
                <a:ea typeface="Barlow Condensed"/>
                <a:cs typeface="Barlow Condensed"/>
                <a:sym typeface="Barlow Condensed"/>
              </a:rPr>
              <a:t>-Thường được sử dụng trong môi trường VPN.</a:t>
            </a:r>
          </a:p>
          <a:p>
            <a:pPr algn="ctr">
              <a:lnSpc>
                <a:spcPts val="4372"/>
              </a:lnSpc>
            </a:pPr>
            <a:endParaRPr lang="en-US" sz="3123">
              <a:solidFill>
                <a:srgbClr val="FFFFFF"/>
              </a:solidFill>
              <a:latin typeface="Barlow Condensed"/>
              <a:ea typeface="Barlow Condensed"/>
              <a:cs typeface="Barlow Condensed"/>
              <a:sym typeface="Barlow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68658" y="0"/>
            <a:ext cx="4503201" cy="4114800"/>
          </a:xfrm>
          <a:custGeom>
            <a:avLst/>
            <a:gdLst/>
            <a:ahLst/>
            <a:cxnLst/>
            <a:rect l="l" t="t" r="r" b="b"/>
            <a:pathLst>
              <a:path w="4503201" h="4114800">
                <a:moveTo>
                  <a:pt x="0" y="0"/>
                </a:moveTo>
                <a:lnTo>
                  <a:pt x="4503201" y="0"/>
                </a:lnTo>
                <a:lnTo>
                  <a:pt x="45032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97439" y="3432926"/>
            <a:ext cx="14022819" cy="1389437"/>
            <a:chOff x="0" y="0"/>
            <a:chExt cx="2367051" cy="234537"/>
          </a:xfrm>
        </p:grpSpPr>
        <p:sp>
          <p:nvSpPr>
            <p:cNvPr id="4" name="Freeform 4"/>
            <p:cNvSpPr/>
            <p:nvPr/>
          </p:nvSpPr>
          <p:spPr>
            <a:xfrm>
              <a:off x="0" y="0"/>
              <a:ext cx="2367051" cy="234537"/>
            </a:xfrm>
            <a:custGeom>
              <a:avLst/>
              <a:gdLst/>
              <a:ahLst/>
              <a:cxnLst/>
              <a:rect l="l" t="t" r="r" b="b"/>
              <a:pathLst>
                <a:path w="2367051" h="234537">
                  <a:moveTo>
                    <a:pt x="55209" y="0"/>
                  </a:moveTo>
                  <a:lnTo>
                    <a:pt x="2311841" y="0"/>
                  </a:lnTo>
                  <a:cubicBezTo>
                    <a:pt x="2326484" y="0"/>
                    <a:pt x="2340527" y="5817"/>
                    <a:pt x="2350880" y="16170"/>
                  </a:cubicBezTo>
                  <a:cubicBezTo>
                    <a:pt x="2361234" y="26524"/>
                    <a:pt x="2367051" y="40567"/>
                    <a:pt x="2367051" y="55209"/>
                  </a:cubicBezTo>
                  <a:lnTo>
                    <a:pt x="2367051" y="179327"/>
                  </a:lnTo>
                  <a:cubicBezTo>
                    <a:pt x="2367051" y="193970"/>
                    <a:pt x="2361234" y="208013"/>
                    <a:pt x="2350880" y="218366"/>
                  </a:cubicBezTo>
                  <a:cubicBezTo>
                    <a:pt x="2340527" y="228720"/>
                    <a:pt x="2326484" y="234537"/>
                    <a:pt x="2311841" y="234537"/>
                  </a:cubicBezTo>
                  <a:lnTo>
                    <a:pt x="55209" y="234537"/>
                  </a:lnTo>
                  <a:cubicBezTo>
                    <a:pt x="40567" y="234537"/>
                    <a:pt x="26524" y="228720"/>
                    <a:pt x="16170" y="218366"/>
                  </a:cubicBezTo>
                  <a:cubicBezTo>
                    <a:pt x="5817" y="208013"/>
                    <a:pt x="0" y="193970"/>
                    <a:pt x="0" y="179327"/>
                  </a:cubicBezTo>
                  <a:lnTo>
                    <a:pt x="0" y="55209"/>
                  </a:lnTo>
                  <a:cubicBezTo>
                    <a:pt x="0" y="40567"/>
                    <a:pt x="5817" y="26524"/>
                    <a:pt x="16170" y="16170"/>
                  </a:cubicBezTo>
                  <a:cubicBezTo>
                    <a:pt x="26524" y="5817"/>
                    <a:pt x="40567" y="0"/>
                    <a:pt x="55209" y="0"/>
                  </a:cubicBezTo>
                  <a:close/>
                </a:path>
              </a:pathLst>
            </a:custGeom>
            <a:solidFill>
              <a:srgbClr val="00388F"/>
            </a:solidFill>
          </p:spPr>
        </p:sp>
        <p:sp>
          <p:nvSpPr>
            <p:cNvPr id="5" name="TextBox 5"/>
            <p:cNvSpPr txBox="1"/>
            <p:nvPr/>
          </p:nvSpPr>
          <p:spPr>
            <a:xfrm>
              <a:off x="0" y="-38100"/>
              <a:ext cx="2367051" cy="272637"/>
            </a:xfrm>
            <a:prstGeom prst="rect">
              <a:avLst/>
            </a:prstGeom>
          </p:spPr>
          <p:txBody>
            <a:bodyPr lIns="50800" tIns="50800" rIns="50800" bIns="50800" rtlCol="0" anchor="ctr"/>
            <a:lstStyle/>
            <a:p>
              <a:pPr algn="ctr">
                <a:lnSpc>
                  <a:spcPts val="2967"/>
                </a:lnSpc>
              </a:pPr>
              <a:endParaRPr/>
            </a:p>
          </p:txBody>
        </p:sp>
      </p:grpSp>
      <p:grpSp>
        <p:nvGrpSpPr>
          <p:cNvPr id="6" name="Group 6"/>
          <p:cNvGrpSpPr/>
          <p:nvPr/>
        </p:nvGrpSpPr>
        <p:grpSpPr>
          <a:xfrm>
            <a:off x="2297439" y="5079682"/>
            <a:ext cx="14022819" cy="1389437"/>
            <a:chOff x="0" y="0"/>
            <a:chExt cx="2367051" cy="234537"/>
          </a:xfrm>
        </p:grpSpPr>
        <p:sp>
          <p:nvSpPr>
            <p:cNvPr id="7" name="Freeform 7"/>
            <p:cNvSpPr/>
            <p:nvPr/>
          </p:nvSpPr>
          <p:spPr>
            <a:xfrm>
              <a:off x="0" y="0"/>
              <a:ext cx="2367051" cy="234537"/>
            </a:xfrm>
            <a:custGeom>
              <a:avLst/>
              <a:gdLst/>
              <a:ahLst/>
              <a:cxnLst/>
              <a:rect l="l" t="t" r="r" b="b"/>
              <a:pathLst>
                <a:path w="2367051" h="234537">
                  <a:moveTo>
                    <a:pt x="55209" y="0"/>
                  </a:moveTo>
                  <a:lnTo>
                    <a:pt x="2311841" y="0"/>
                  </a:lnTo>
                  <a:cubicBezTo>
                    <a:pt x="2326484" y="0"/>
                    <a:pt x="2340527" y="5817"/>
                    <a:pt x="2350880" y="16170"/>
                  </a:cubicBezTo>
                  <a:cubicBezTo>
                    <a:pt x="2361234" y="26524"/>
                    <a:pt x="2367051" y="40567"/>
                    <a:pt x="2367051" y="55209"/>
                  </a:cubicBezTo>
                  <a:lnTo>
                    <a:pt x="2367051" y="179327"/>
                  </a:lnTo>
                  <a:cubicBezTo>
                    <a:pt x="2367051" y="193970"/>
                    <a:pt x="2361234" y="208013"/>
                    <a:pt x="2350880" y="218366"/>
                  </a:cubicBezTo>
                  <a:cubicBezTo>
                    <a:pt x="2340527" y="228720"/>
                    <a:pt x="2326484" y="234537"/>
                    <a:pt x="2311841" y="234537"/>
                  </a:cubicBezTo>
                  <a:lnTo>
                    <a:pt x="55209" y="234537"/>
                  </a:lnTo>
                  <a:cubicBezTo>
                    <a:pt x="40567" y="234537"/>
                    <a:pt x="26524" y="228720"/>
                    <a:pt x="16170" y="218366"/>
                  </a:cubicBezTo>
                  <a:cubicBezTo>
                    <a:pt x="5817" y="208013"/>
                    <a:pt x="0" y="193970"/>
                    <a:pt x="0" y="179327"/>
                  </a:cubicBezTo>
                  <a:lnTo>
                    <a:pt x="0" y="55209"/>
                  </a:lnTo>
                  <a:cubicBezTo>
                    <a:pt x="0" y="40567"/>
                    <a:pt x="5817" y="26524"/>
                    <a:pt x="16170" y="16170"/>
                  </a:cubicBezTo>
                  <a:cubicBezTo>
                    <a:pt x="26524" y="5817"/>
                    <a:pt x="40567" y="0"/>
                    <a:pt x="55209" y="0"/>
                  </a:cubicBezTo>
                  <a:close/>
                </a:path>
              </a:pathLst>
            </a:custGeom>
            <a:solidFill>
              <a:srgbClr val="00388F"/>
            </a:solidFill>
          </p:spPr>
        </p:sp>
        <p:sp>
          <p:nvSpPr>
            <p:cNvPr id="8" name="TextBox 8"/>
            <p:cNvSpPr txBox="1"/>
            <p:nvPr/>
          </p:nvSpPr>
          <p:spPr>
            <a:xfrm>
              <a:off x="0" y="-38100"/>
              <a:ext cx="2367051" cy="272637"/>
            </a:xfrm>
            <a:prstGeom prst="rect">
              <a:avLst/>
            </a:prstGeom>
          </p:spPr>
          <p:txBody>
            <a:bodyPr lIns="50800" tIns="50800" rIns="50800" bIns="50800" rtlCol="0" anchor="ctr"/>
            <a:lstStyle/>
            <a:p>
              <a:pPr algn="ctr">
                <a:lnSpc>
                  <a:spcPts val="2967"/>
                </a:lnSpc>
              </a:pPr>
              <a:endParaRPr/>
            </a:p>
          </p:txBody>
        </p:sp>
      </p:grpSp>
      <p:grpSp>
        <p:nvGrpSpPr>
          <p:cNvPr id="9" name="Group 9"/>
          <p:cNvGrpSpPr/>
          <p:nvPr/>
        </p:nvGrpSpPr>
        <p:grpSpPr>
          <a:xfrm>
            <a:off x="2297439" y="6726438"/>
            <a:ext cx="14022819" cy="1389437"/>
            <a:chOff x="0" y="0"/>
            <a:chExt cx="2367051" cy="234537"/>
          </a:xfrm>
        </p:grpSpPr>
        <p:sp>
          <p:nvSpPr>
            <p:cNvPr id="10" name="Freeform 10"/>
            <p:cNvSpPr/>
            <p:nvPr/>
          </p:nvSpPr>
          <p:spPr>
            <a:xfrm>
              <a:off x="0" y="0"/>
              <a:ext cx="2367051" cy="234537"/>
            </a:xfrm>
            <a:custGeom>
              <a:avLst/>
              <a:gdLst/>
              <a:ahLst/>
              <a:cxnLst/>
              <a:rect l="l" t="t" r="r" b="b"/>
              <a:pathLst>
                <a:path w="2367051" h="234537">
                  <a:moveTo>
                    <a:pt x="55209" y="0"/>
                  </a:moveTo>
                  <a:lnTo>
                    <a:pt x="2311841" y="0"/>
                  </a:lnTo>
                  <a:cubicBezTo>
                    <a:pt x="2326484" y="0"/>
                    <a:pt x="2340527" y="5817"/>
                    <a:pt x="2350880" y="16170"/>
                  </a:cubicBezTo>
                  <a:cubicBezTo>
                    <a:pt x="2361234" y="26524"/>
                    <a:pt x="2367051" y="40567"/>
                    <a:pt x="2367051" y="55209"/>
                  </a:cubicBezTo>
                  <a:lnTo>
                    <a:pt x="2367051" y="179327"/>
                  </a:lnTo>
                  <a:cubicBezTo>
                    <a:pt x="2367051" y="193970"/>
                    <a:pt x="2361234" y="208013"/>
                    <a:pt x="2350880" y="218366"/>
                  </a:cubicBezTo>
                  <a:cubicBezTo>
                    <a:pt x="2340527" y="228720"/>
                    <a:pt x="2326484" y="234537"/>
                    <a:pt x="2311841" y="234537"/>
                  </a:cubicBezTo>
                  <a:lnTo>
                    <a:pt x="55209" y="234537"/>
                  </a:lnTo>
                  <a:cubicBezTo>
                    <a:pt x="40567" y="234537"/>
                    <a:pt x="26524" y="228720"/>
                    <a:pt x="16170" y="218366"/>
                  </a:cubicBezTo>
                  <a:cubicBezTo>
                    <a:pt x="5817" y="208013"/>
                    <a:pt x="0" y="193970"/>
                    <a:pt x="0" y="179327"/>
                  </a:cubicBezTo>
                  <a:lnTo>
                    <a:pt x="0" y="55209"/>
                  </a:lnTo>
                  <a:cubicBezTo>
                    <a:pt x="0" y="40567"/>
                    <a:pt x="5817" y="26524"/>
                    <a:pt x="16170" y="16170"/>
                  </a:cubicBezTo>
                  <a:cubicBezTo>
                    <a:pt x="26524" y="5817"/>
                    <a:pt x="40567" y="0"/>
                    <a:pt x="55209" y="0"/>
                  </a:cubicBezTo>
                  <a:close/>
                </a:path>
              </a:pathLst>
            </a:custGeom>
            <a:solidFill>
              <a:srgbClr val="00388F"/>
            </a:solidFill>
          </p:spPr>
        </p:sp>
        <p:sp>
          <p:nvSpPr>
            <p:cNvPr id="11" name="TextBox 11"/>
            <p:cNvSpPr txBox="1"/>
            <p:nvPr/>
          </p:nvSpPr>
          <p:spPr>
            <a:xfrm>
              <a:off x="0" y="-38100"/>
              <a:ext cx="2367051" cy="272637"/>
            </a:xfrm>
            <a:prstGeom prst="rect">
              <a:avLst/>
            </a:prstGeom>
          </p:spPr>
          <p:txBody>
            <a:bodyPr lIns="50800" tIns="50800" rIns="50800" bIns="50800" rtlCol="0" anchor="ctr"/>
            <a:lstStyle/>
            <a:p>
              <a:pPr algn="ctr">
                <a:lnSpc>
                  <a:spcPts val="2967"/>
                </a:lnSpc>
              </a:pPr>
              <a:endParaRPr/>
            </a:p>
          </p:txBody>
        </p:sp>
      </p:grpSp>
      <p:grpSp>
        <p:nvGrpSpPr>
          <p:cNvPr id="12" name="Group 12"/>
          <p:cNvGrpSpPr/>
          <p:nvPr/>
        </p:nvGrpSpPr>
        <p:grpSpPr>
          <a:xfrm>
            <a:off x="2297439" y="8373194"/>
            <a:ext cx="14022819" cy="1389437"/>
            <a:chOff x="0" y="0"/>
            <a:chExt cx="2367051" cy="234537"/>
          </a:xfrm>
        </p:grpSpPr>
        <p:sp>
          <p:nvSpPr>
            <p:cNvPr id="13" name="Freeform 13"/>
            <p:cNvSpPr/>
            <p:nvPr/>
          </p:nvSpPr>
          <p:spPr>
            <a:xfrm>
              <a:off x="0" y="0"/>
              <a:ext cx="2367051" cy="234537"/>
            </a:xfrm>
            <a:custGeom>
              <a:avLst/>
              <a:gdLst/>
              <a:ahLst/>
              <a:cxnLst/>
              <a:rect l="l" t="t" r="r" b="b"/>
              <a:pathLst>
                <a:path w="2367051" h="234537">
                  <a:moveTo>
                    <a:pt x="55209" y="0"/>
                  </a:moveTo>
                  <a:lnTo>
                    <a:pt x="2311841" y="0"/>
                  </a:lnTo>
                  <a:cubicBezTo>
                    <a:pt x="2326484" y="0"/>
                    <a:pt x="2340527" y="5817"/>
                    <a:pt x="2350880" y="16170"/>
                  </a:cubicBezTo>
                  <a:cubicBezTo>
                    <a:pt x="2361234" y="26524"/>
                    <a:pt x="2367051" y="40567"/>
                    <a:pt x="2367051" y="55209"/>
                  </a:cubicBezTo>
                  <a:lnTo>
                    <a:pt x="2367051" y="179327"/>
                  </a:lnTo>
                  <a:cubicBezTo>
                    <a:pt x="2367051" y="193970"/>
                    <a:pt x="2361234" y="208013"/>
                    <a:pt x="2350880" y="218366"/>
                  </a:cubicBezTo>
                  <a:cubicBezTo>
                    <a:pt x="2340527" y="228720"/>
                    <a:pt x="2326484" y="234537"/>
                    <a:pt x="2311841" y="234537"/>
                  </a:cubicBezTo>
                  <a:lnTo>
                    <a:pt x="55209" y="234537"/>
                  </a:lnTo>
                  <a:cubicBezTo>
                    <a:pt x="40567" y="234537"/>
                    <a:pt x="26524" y="228720"/>
                    <a:pt x="16170" y="218366"/>
                  </a:cubicBezTo>
                  <a:cubicBezTo>
                    <a:pt x="5817" y="208013"/>
                    <a:pt x="0" y="193970"/>
                    <a:pt x="0" y="179327"/>
                  </a:cubicBezTo>
                  <a:lnTo>
                    <a:pt x="0" y="55209"/>
                  </a:lnTo>
                  <a:cubicBezTo>
                    <a:pt x="0" y="40567"/>
                    <a:pt x="5817" y="26524"/>
                    <a:pt x="16170" y="16170"/>
                  </a:cubicBezTo>
                  <a:cubicBezTo>
                    <a:pt x="26524" y="5817"/>
                    <a:pt x="40567" y="0"/>
                    <a:pt x="55209" y="0"/>
                  </a:cubicBezTo>
                  <a:close/>
                </a:path>
              </a:pathLst>
            </a:custGeom>
            <a:solidFill>
              <a:srgbClr val="00388F"/>
            </a:solidFill>
          </p:spPr>
        </p:sp>
        <p:sp>
          <p:nvSpPr>
            <p:cNvPr id="14" name="TextBox 14"/>
            <p:cNvSpPr txBox="1"/>
            <p:nvPr/>
          </p:nvSpPr>
          <p:spPr>
            <a:xfrm>
              <a:off x="0" y="-38100"/>
              <a:ext cx="2367051" cy="272637"/>
            </a:xfrm>
            <a:prstGeom prst="rect">
              <a:avLst/>
            </a:prstGeom>
          </p:spPr>
          <p:txBody>
            <a:bodyPr lIns="50800" tIns="50800" rIns="50800" bIns="50800" rtlCol="0" anchor="ctr"/>
            <a:lstStyle/>
            <a:p>
              <a:pPr algn="ctr">
                <a:lnSpc>
                  <a:spcPts val="2967"/>
                </a:lnSpc>
              </a:pPr>
              <a:endParaRPr/>
            </a:p>
          </p:txBody>
        </p:sp>
      </p:grpSp>
      <p:sp>
        <p:nvSpPr>
          <p:cNvPr id="15" name="TextBox 15"/>
          <p:cNvSpPr txBox="1"/>
          <p:nvPr/>
        </p:nvSpPr>
        <p:spPr>
          <a:xfrm>
            <a:off x="205327" y="197474"/>
            <a:ext cx="8368475" cy="767315"/>
          </a:xfrm>
          <a:prstGeom prst="rect">
            <a:avLst/>
          </a:prstGeom>
        </p:spPr>
        <p:txBody>
          <a:bodyPr lIns="0" tIns="0" rIns="0" bIns="0" rtlCol="0" anchor="t">
            <a:spAutoFit/>
          </a:bodyPr>
          <a:lstStyle/>
          <a:p>
            <a:pPr algn="l">
              <a:lnSpc>
                <a:spcPts val="5949"/>
              </a:lnSpc>
            </a:pPr>
            <a:r>
              <a:rPr lang="en-US" sz="5508" b="1">
                <a:solidFill>
                  <a:srgbClr val="00255F"/>
                </a:solidFill>
                <a:latin typeface="Barlow Condensed Bold"/>
                <a:ea typeface="Barlow Condensed Bold"/>
                <a:cs typeface="Barlow Condensed Bold"/>
                <a:sym typeface="Barlow Condensed Bold"/>
              </a:rPr>
              <a:t>Nguyên tắc hoạt động của IPSec</a:t>
            </a:r>
          </a:p>
        </p:txBody>
      </p:sp>
      <p:sp>
        <p:nvSpPr>
          <p:cNvPr id="16" name="TextBox 16"/>
          <p:cNvSpPr txBox="1"/>
          <p:nvPr/>
        </p:nvSpPr>
        <p:spPr>
          <a:xfrm>
            <a:off x="566556" y="2420891"/>
            <a:ext cx="10277095" cy="1154430"/>
          </a:xfrm>
          <a:prstGeom prst="rect">
            <a:avLst/>
          </a:prstGeom>
        </p:spPr>
        <p:txBody>
          <a:bodyPr lIns="0" tIns="0" rIns="0" bIns="0" rtlCol="0" anchor="t">
            <a:spAutoFit/>
          </a:bodyPr>
          <a:lstStyle/>
          <a:p>
            <a:pPr algn="just">
              <a:lnSpc>
                <a:spcPts val="4620"/>
              </a:lnSpc>
            </a:pPr>
            <a:r>
              <a:rPr lang="en-US" sz="3300" b="1">
                <a:solidFill>
                  <a:srgbClr val="000000"/>
                </a:solidFill>
                <a:latin typeface="Barlow Condensed Bold"/>
                <a:ea typeface="Barlow Condensed Bold"/>
                <a:cs typeface="Barlow Condensed Bold"/>
                <a:sym typeface="Barlow Condensed Bold"/>
              </a:rPr>
              <a:t> Giai đoạn 1: Thiết lập kênh bảo mật (Security Association - SA)</a:t>
            </a:r>
          </a:p>
          <a:p>
            <a:pPr algn="just">
              <a:lnSpc>
                <a:spcPts val="4620"/>
              </a:lnSpc>
            </a:pPr>
            <a:endParaRPr lang="en-US" sz="3300" b="1">
              <a:solidFill>
                <a:srgbClr val="000000"/>
              </a:solidFill>
              <a:latin typeface="Barlow Condensed Bold"/>
              <a:ea typeface="Barlow Condensed Bold"/>
              <a:cs typeface="Barlow Condensed Bold"/>
              <a:sym typeface="Barlow Condensed Bold"/>
            </a:endParaRPr>
          </a:p>
        </p:txBody>
      </p:sp>
      <p:sp>
        <p:nvSpPr>
          <p:cNvPr id="17" name="TextBox 17"/>
          <p:cNvSpPr txBox="1"/>
          <p:nvPr/>
        </p:nvSpPr>
        <p:spPr>
          <a:xfrm>
            <a:off x="3156637" y="3499458"/>
            <a:ext cx="12677373" cy="1644042"/>
          </a:xfrm>
          <a:prstGeom prst="rect">
            <a:avLst/>
          </a:prstGeom>
        </p:spPr>
        <p:txBody>
          <a:bodyPr lIns="0" tIns="0" rIns="0" bIns="0" rtlCol="0" anchor="t">
            <a:spAutoFit/>
          </a:bodyPr>
          <a:lstStyle/>
          <a:p>
            <a:pPr algn="ctr">
              <a:lnSpc>
                <a:spcPts val="4408"/>
              </a:lnSpc>
            </a:pPr>
            <a:r>
              <a:rPr lang="en-US" sz="3148" b="1">
                <a:solidFill>
                  <a:srgbClr val="FFFFFF"/>
                </a:solidFill>
                <a:latin typeface="Barlow Condensed Bold"/>
                <a:ea typeface="Barlow Condensed Bold"/>
                <a:cs typeface="Barlow Condensed Bold"/>
                <a:sym typeface="Barlow Condensed Bold"/>
              </a:rPr>
              <a:t>1.Xác thực giữa hai bên: Thiết bị xác minh danh tính của nhau, sử dụng mật mã đối xứng/asymmetric hoặc chứng chỉ số.</a:t>
            </a:r>
          </a:p>
          <a:p>
            <a:pPr algn="ctr">
              <a:lnSpc>
                <a:spcPts val="4408"/>
              </a:lnSpc>
            </a:pPr>
            <a:endParaRPr lang="en-US" sz="3148" b="1">
              <a:solidFill>
                <a:srgbClr val="FFFFFF"/>
              </a:solidFill>
              <a:latin typeface="Barlow Condensed Bold"/>
              <a:ea typeface="Barlow Condensed Bold"/>
              <a:cs typeface="Barlow Condensed Bold"/>
              <a:sym typeface="Barlow Condensed Bold"/>
            </a:endParaRPr>
          </a:p>
        </p:txBody>
      </p:sp>
      <p:sp>
        <p:nvSpPr>
          <p:cNvPr id="18" name="TextBox 18"/>
          <p:cNvSpPr txBox="1"/>
          <p:nvPr/>
        </p:nvSpPr>
        <p:spPr>
          <a:xfrm>
            <a:off x="382852" y="1581903"/>
            <a:ext cx="4358684" cy="526502"/>
          </a:xfrm>
          <a:prstGeom prst="rect">
            <a:avLst/>
          </a:prstGeom>
        </p:spPr>
        <p:txBody>
          <a:bodyPr lIns="0" tIns="0" rIns="0" bIns="0" rtlCol="0" anchor="t">
            <a:spAutoFit/>
          </a:bodyPr>
          <a:lstStyle/>
          <a:p>
            <a:pPr algn="l">
              <a:lnSpc>
                <a:spcPts val="4027"/>
              </a:lnSpc>
            </a:pPr>
            <a:r>
              <a:rPr lang="en-US" sz="3729" b="1">
                <a:solidFill>
                  <a:srgbClr val="00255F"/>
                </a:solidFill>
                <a:latin typeface="Barlow Condensed Bold"/>
                <a:ea typeface="Barlow Condensed Bold"/>
                <a:cs typeface="Barlow Condensed Bold"/>
                <a:sym typeface="Barlow Condensed Bold"/>
              </a:rPr>
              <a:t>Quy trình thiết lập kết nối</a:t>
            </a:r>
          </a:p>
        </p:txBody>
      </p:sp>
      <p:sp>
        <p:nvSpPr>
          <p:cNvPr id="19" name="TextBox 19"/>
          <p:cNvSpPr txBox="1"/>
          <p:nvPr/>
        </p:nvSpPr>
        <p:spPr>
          <a:xfrm>
            <a:off x="3156637" y="5210175"/>
            <a:ext cx="12677373" cy="1644042"/>
          </a:xfrm>
          <a:prstGeom prst="rect">
            <a:avLst/>
          </a:prstGeom>
        </p:spPr>
        <p:txBody>
          <a:bodyPr lIns="0" tIns="0" rIns="0" bIns="0" rtlCol="0" anchor="t">
            <a:spAutoFit/>
          </a:bodyPr>
          <a:lstStyle/>
          <a:p>
            <a:pPr algn="ctr">
              <a:lnSpc>
                <a:spcPts val="4408"/>
              </a:lnSpc>
            </a:pPr>
            <a:r>
              <a:rPr lang="en-US" sz="3148" b="1">
                <a:solidFill>
                  <a:srgbClr val="FFFFFF"/>
                </a:solidFill>
                <a:latin typeface="Barlow Condensed Bold"/>
                <a:ea typeface="Barlow Condensed Bold"/>
                <a:cs typeface="Barlow Condensed Bold"/>
                <a:sym typeface="Barlow Condensed Bold"/>
              </a:rPr>
              <a:t>2.Thương lượng thuật toán bảo mật: Bao gồm thuật toán mã hóa, xác thực (như AES, SHA-256, v.v.).</a:t>
            </a:r>
          </a:p>
          <a:p>
            <a:pPr algn="ctr">
              <a:lnSpc>
                <a:spcPts val="4408"/>
              </a:lnSpc>
            </a:pPr>
            <a:endParaRPr lang="en-US" sz="3148" b="1">
              <a:solidFill>
                <a:srgbClr val="FFFFFF"/>
              </a:solidFill>
              <a:latin typeface="Barlow Condensed Bold"/>
              <a:ea typeface="Barlow Condensed Bold"/>
              <a:cs typeface="Barlow Condensed Bold"/>
              <a:sym typeface="Barlow Condensed Bold"/>
            </a:endParaRPr>
          </a:p>
        </p:txBody>
      </p:sp>
      <p:sp>
        <p:nvSpPr>
          <p:cNvPr id="20" name="TextBox 20"/>
          <p:cNvSpPr txBox="1"/>
          <p:nvPr/>
        </p:nvSpPr>
        <p:spPr>
          <a:xfrm>
            <a:off x="3156637" y="6920892"/>
            <a:ext cx="12677373" cy="1644042"/>
          </a:xfrm>
          <a:prstGeom prst="rect">
            <a:avLst/>
          </a:prstGeom>
        </p:spPr>
        <p:txBody>
          <a:bodyPr lIns="0" tIns="0" rIns="0" bIns="0" rtlCol="0" anchor="t">
            <a:spAutoFit/>
          </a:bodyPr>
          <a:lstStyle/>
          <a:p>
            <a:pPr algn="ctr">
              <a:lnSpc>
                <a:spcPts val="4408"/>
              </a:lnSpc>
            </a:pPr>
            <a:r>
              <a:rPr lang="en-US" sz="3148" b="1">
                <a:solidFill>
                  <a:srgbClr val="FFFFFF"/>
                </a:solidFill>
                <a:latin typeface="Barlow Condensed Bold"/>
                <a:ea typeface="Barlow Condensed Bold"/>
                <a:cs typeface="Barlow Condensed Bold"/>
                <a:sym typeface="Barlow Condensed Bold"/>
              </a:rPr>
              <a:t>3.Chia sẻ khóa mã hóa: Dựa vào thuật toán trao đổi khóa như Diffie-Hellman để tạo và trao đổi khóa bảo mật một cách an toàn.</a:t>
            </a:r>
          </a:p>
          <a:p>
            <a:pPr algn="ctr">
              <a:lnSpc>
                <a:spcPts val="4408"/>
              </a:lnSpc>
            </a:pPr>
            <a:endParaRPr lang="en-US" sz="3148" b="1">
              <a:solidFill>
                <a:srgbClr val="FFFFFF"/>
              </a:solidFill>
              <a:latin typeface="Barlow Condensed Bold"/>
              <a:ea typeface="Barlow Condensed Bold"/>
              <a:cs typeface="Barlow Condensed Bold"/>
              <a:sym typeface="Barlow Condensed Bold"/>
            </a:endParaRPr>
          </a:p>
        </p:txBody>
      </p:sp>
      <p:sp>
        <p:nvSpPr>
          <p:cNvPr id="21" name="TextBox 21"/>
          <p:cNvSpPr txBox="1"/>
          <p:nvPr/>
        </p:nvSpPr>
        <p:spPr>
          <a:xfrm>
            <a:off x="3156637" y="8498260"/>
            <a:ext cx="12677373" cy="1644042"/>
          </a:xfrm>
          <a:prstGeom prst="rect">
            <a:avLst/>
          </a:prstGeom>
        </p:spPr>
        <p:txBody>
          <a:bodyPr lIns="0" tIns="0" rIns="0" bIns="0" rtlCol="0" anchor="t">
            <a:spAutoFit/>
          </a:bodyPr>
          <a:lstStyle/>
          <a:p>
            <a:pPr algn="ctr">
              <a:lnSpc>
                <a:spcPts val="4408"/>
              </a:lnSpc>
            </a:pPr>
            <a:r>
              <a:rPr lang="en-US" sz="3148" b="1">
                <a:solidFill>
                  <a:srgbClr val="FFFFFF"/>
                </a:solidFill>
                <a:latin typeface="Barlow Condensed Bold"/>
                <a:ea typeface="Barlow Condensed Bold"/>
                <a:cs typeface="Barlow Condensed Bold"/>
                <a:sym typeface="Barlow Condensed Bold"/>
              </a:rPr>
              <a:t>4.Tạo kênh bảo mật đầu tiên: Còn được gọi là "IKE SA" (Internet Key Exchange SA), cho phép truyền dữ liệu trao đổi tham số bảo mật trong giai đoạn sau.</a:t>
            </a:r>
          </a:p>
          <a:p>
            <a:pPr algn="ctr">
              <a:lnSpc>
                <a:spcPts val="4408"/>
              </a:lnSpc>
            </a:pPr>
            <a:endParaRPr lang="en-US" sz="3148" b="1">
              <a:solidFill>
                <a:srgbClr val="FFFFFF"/>
              </a:solidFill>
              <a:latin typeface="Barlow Condensed Bold"/>
              <a:ea typeface="Barlow Condensed Bold"/>
              <a:cs typeface="Barlow Condensed Bold"/>
              <a:sym typeface="Barlow Condensed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62194" y="4575351"/>
            <a:ext cx="13233047" cy="1389437"/>
            <a:chOff x="0" y="0"/>
            <a:chExt cx="2233737" cy="234537"/>
          </a:xfrm>
        </p:grpSpPr>
        <p:sp>
          <p:nvSpPr>
            <p:cNvPr id="3" name="Freeform 3"/>
            <p:cNvSpPr/>
            <p:nvPr/>
          </p:nvSpPr>
          <p:spPr>
            <a:xfrm>
              <a:off x="0" y="0"/>
              <a:ext cx="2233737" cy="234537"/>
            </a:xfrm>
            <a:custGeom>
              <a:avLst/>
              <a:gdLst/>
              <a:ahLst/>
              <a:cxnLst/>
              <a:rect l="l" t="t" r="r" b="b"/>
              <a:pathLst>
                <a:path w="2233737" h="234537">
                  <a:moveTo>
                    <a:pt x="58504" y="0"/>
                  </a:moveTo>
                  <a:lnTo>
                    <a:pt x="2175233" y="0"/>
                  </a:lnTo>
                  <a:cubicBezTo>
                    <a:pt x="2207544" y="0"/>
                    <a:pt x="2233737" y="26193"/>
                    <a:pt x="2233737" y="58504"/>
                  </a:cubicBezTo>
                  <a:lnTo>
                    <a:pt x="2233737" y="176032"/>
                  </a:lnTo>
                  <a:cubicBezTo>
                    <a:pt x="2233737" y="208344"/>
                    <a:pt x="2207544" y="234537"/>
                    <a:pt x="2175233" y="234537"/>
                  </a:cubicBezTo>
                  <a:lnTo>
                    <a:pt x="58504" y="234537"/>
                  </a:lnTo>
                  <a:cubicBezTo>
                    <a:pt x="26193" y="234537"/>
                    <a:pt x="0" y="208344"/>
                    <a:pt x="0" y="176032"/>
                  </a:cubicBezTo>
                  <a:lnTo>
                    <a:pt x="0" y="58504"/>
                  </a:lnTo>
                  <a:cubicBezTo>
                    <a:pt x="0" y="26193"/>
                    <a:pt x="26193" y="0"/>
                    <a:pt x="58504" y="0"/>
                  </a:cubicBezTo>
                  <a:close/>
                </a:path>
              </a:pathLst>
            </a:custGeom>
            <a:solidFill>
              <a:srgbClr val="00388F"/>
            </a:solidFill>
          </p:spPr>
        </p:sp>
        <p:sp>
          <p:nvSpPr>
            <p:cNvPr id="4" name="TextBox 4"/>
            <p:cNvSpPr txBox="1"/>
            <p:nvPr/>
          </p:nvSpPr>
          <p:spPr>
            <a:xfrm>
              <a:off x="0" y="-38100"/>
              <a:ext cx="2233737" cy="272637"/>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2562194" y="6222107"/>
            <a:ext cx="13233047" cy="1389437"/>
            <a:chOff x="0" y="0"/>
            <a:chExt cx="2233737" cy="234537"/>
          </a:xfrm>
        </p:grpSpPr>
        <p:sp>
          <p:nvSpPr>
            <p:cNvPr id="6" name="Freeform 6"/>
            <p:cNvSpPr/>
            <p:nvPr/>
          </p:nvSpPr>
          <p:spPr>
            <a:xfrm>
              <a:off x="0" y="0"/>
              <a:ext cx="2233737" cy="234537"/>
            </a:xfrm>
            <a:custGeom>
              <a:avLst/>
              <a:gdLst/>
              <a:ahLst/>
              <a:cxnLst/>
              <a:rect l="l" t="t" r="r" b="b"/>
              <a:pathLst>
                <a:path w="2233737" h="234537">
                  <a:moveTo>
                    <a:pt x="58504" y="0"/>
                  </a:moveTo>
                  <a:lnTo>
                    <a:pt x="2175233" y="0"/>
                  </a:lnTo>
                  <a:cubicBezTo>
                    <a:pt x="2207544" y="0"/>
                    <a:pt x="2233737" y="26193"/>
                    <a:pt x="2233737" y="58504"/>
                  </a:cubicBezTo>
                  <a:lnTo>
                    <a:pt x="2233737" y="176032"/>
                  </a:lnTo>
                  <a:cubicBezTo>
                    <a:pt x="2233737" y="208344"/>
                    <a:pt x="2207544" y="234537"/>
                    <a:pt x="2175233" y="234537"/>
                  </a:cubicBezTo>
                  <a:lnTo>
                    <a:pt x="58504" y="234537"/>
                  </a:lnTo>
                  <a:cubicBezTo>
                    <a:pt x="26193" y="234537"/>
                    <a:pt x="0" y="208344"/>
                    <a:pt x="0" y="176032"/>
                  </a:cubicBezTo>
                  <a:lnTo>
                    <a:pt x="0" y="58504"/>
                  </a:lnTo>
                  <a:cubicBezTo>
                    <a:pt x="0" y="26193"/>
                    <a:pt x="26193" y="0"/>
                    <a:pt x="58504" y="0"/>
                  </a:cubicBezTo>
                  <a:close/>
                </a:path>
              </a:pathLst>
            </a:custGeom>
            <a:solidFill>
              <a:srgbClr val="00388F"/>
            </a:solidFill>
          </p:spPr>
        </p:sp>
        <p:sp>
          <p:nvSpPr>
            <p:cNvPr id="7" name="TextBox 7"/>
            <p:cNvSpPr txBox="1"/>
            <p:nvPr/>
          </p:nvSpPr>
          <p:spPr>
            <a:xfrm>
              <a:off x="0" y="-38100"/>
              <a:ext cx="2233737" cy="272637"/>
            </a:xfrm>
            <a:prstGeom prst="rect">
              <a:avLst/>
            </a:prstGeom>
          </p:spPr>
          <p:txBody>
            <a:bodyPr lIns="50800" tIns="50800" rIns="50800" bIns="50800" rtlCol="0" anchor="ctr"/>
            <a:lstStyle/>
            <a:p>
              <a:pPr algn="ctr">
                <a:lnSpc>
                  <a:spcPts val="2967"/>
                </a:lnSpc>
              </a:pPr>
              <a:endParaRPr/>
            </a:p>
          </p:txBody>
        </p:sp>
      </p:grpSp>
      <p:grpSp>
        <p:nvGrpSpPr>
          <p:cNvPr id="8" name="Group 8"/>
          <p:cNvGrpSpPr/>
          <p:nvPr/>
        </p:nvGrpSpPr>
        <p:grpSpPr>
          <a:xfrm>
            <a:off x="2562194" y="7868863"/>
            <a:ext cx="13233047" cy="1389437"/>
            <a:chOff x="0" y="0"/>
            <a:chExt cx="2233737" cy="234537"/>
          </a:xfrm>
        </p:grpSpPr>
        <p:sp>
          <p:nvSpPr>
            <p:cNvPr id="9" name="Freeform 9"/>
            <p:cNvSpPr/>
            <p:nvPr/>
          </p:nvSpPr>
          <p:spPr>
            <a:xfrm>
              <a:off x="0" y="0"/>
              <a:ext cx="2233737" cy="234537"/>
            </a:xfrm>
            <a:custGeom>
              <a:avLst/>
              <a:gdLst/>
              <a:ahLst/>
              <a:cxnLst/>
              <a:rect l="l" t="t" r="r" b="b"/>
              <a:pathLst>
                <a:path w="2233737" h="234537">
                  <a:moveTo>
                    <a:pt x="58504" y="0"/>
                  </a:moveTo>
                  <a:lnTo>
                    <a:pt x="2175233" y="0"/>
                  </a:lnTo>
                  <a:cubicBezTo>
                    <a:pt x="2207544" y="0"/>
                    <a:pt x="2233737" y="26193"/>
                    <a:pt x="2233737" y="58504"/>
                  </a:cubicBezTo>
                  <a:lnTo>
                    <a:pt x="2233737" y="176032"/>
                  </a:lnTo>
                  <a:cubicBezTo>
                    <a:pt x="2233737" y="208344"/>
                    <a:pt x="2207544" y="234537"/>
                    <a:pt x="2175233" y="234537"/>
                  </a:cubicBezTo>
                  <a:lnTo>
                    <a:pt x="58504" y="234537"/>
                  </a:lnTo>
                  <a:cubicBezTo>
                    <a:pt x="26193" y="234537"/>
                    <a:pt x="0" y="208344"/>
                    <a:pt x="0" y="176032"/>
                  </a:cubicBezTo>
                  <a:lnTo>
                    <a:pt x="0" y="58504"/>
                  </a:lnTo>
                  <a:cubicBezTo>
                    <a:pt x="0" y="26193"/>
                    <a:pt x="26193" y="0"/>
                    <a:pt x="58504" y="0"/>
                  </a:cubicBezTo>
                  <a:close/>
                </a:path>
              </a:pathLst>
            </a:custGeom>
            <a:solidFill>
              <a:srgbClr val="00388F"/>
            </a:solidFill>
          </p:spPr>
        </p:sp>
        <p:sp>
          <p:nvSpPr>
            <p:cNvPr id="10" name="TextBox 10"/>
            <p:cNvSpPr txBox="1"/>
            <p:nvPr/>
          </p:nvSpPr>
          <p:spPr>
            <a:xfrm>
              <a:off x="0" y="-38100"/>
              <a:ext cx="2233737" cy="272637"/>
            </a:xfrm>
            <a:prstGeom prst="rect">
              <a:avLst/>
            </a:prstGeom>
          </p:spPr>
          <p:txBody>
            <a:bodyPr lIns="50800" tIns="50800" rIns="50800" bIns="50800" rtlCol="0" anchor="ctr"/>
            <a:lstStyle/>
            <a:p>
              <a:pPr algn="ctr">
                <a:lnSpc>
                  <a:spcPts val="2967"/>
                </a:lnSpc>
              </a:pPr>
              <a:endParaRPr/>
            </a:p>
          </p:txBody>
        </p:sp>
      </p:grpSp>
      <p:sp>
        <p:nvSpPr>
          <p:cNvPr id="11" name="Freeform 11"/>
          <p:cNvSpPr/>
          <p:nvPr/>
        </p:nvSpPr>
        <p:spPr>
          <a:xfrm>
            <a:off x="14012883" y="130799"/>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12" name="TextBox 12"/>
          <p:cNvSpPr txBox="1"/>
          <p:nvPr/>
        </p:nvSpPr>
        <p:spPr>
          <a:xfrm>
            <a:off x="205327" y="197474"/>
            <a:ext cx="8368475" cy="767315"/>
          </a:xfrm>
          <a:prstGeom prst="rect">
            <a:avLst/>
          </a:prstGeom>
        </p:spPr>
        <p:txBody>
          <a:bodyPr lIns="0" tIns="0" rIns="0" bIns="0" rtlCol="0" anchor="t">
            <a:spAutoFit/>
          </a:bodyPr>
          <a:lstStyle/>
          <a:p>
            <a:pPr algn="l">
              <a:lnSpc>
                <a:spcPts val="5949"/>
              </a:lnSpc>
            </a:pPr>
            <a:r>
              <a:rPr lang="en-US" sz="5508" b="1">
                <a:solidFill>
                  <a:srgbClr val="00255F"/>
                </a:solidFill>
                <a:latin typeface="Barlow Condensed Bold"/>
                <a:ea typeface="Barlow Condensed Bold"/>
                <a:cs typeface="Barlow Condensed Bold"/>
                <a:sym typeface="Barlow Condensed Bold"/>
              </a:rPr>
              <a:t>Nguyên tắc hoạt động của IPSec</a:t>
            </a:r>
          </a:p>
        </p:txBody>
      </p:sp>
      <p:sp>
        <p:nvSpPr>
          <p:cNvPr id="13" name="TextBox 13"/>
          <p:cNvSpPr txBox="1"/>
          <p:nvPr/>
        </p:nvSpPr>
        <p:spPr>
          <a:xfrm>
            <a:off x="566556" y="2420891"/>
            <a:ext cx="10277095" cy="1154430"/>
          </a:xfrm>
          <a:prstGeom prst="rect">
            <a:avLst/>
          </a:prstGeom>
        </p:spPr>
        <p:txBody>
          <a:bodyPr lIns="0" tIns="0" rIns="0" bIns="0" rtlCol="0" anchor="t">
            <a:spAutoFit/>
          </a:bodyPr>
          <a:lstStyle/>
          <a:p>
            <a:pPr algn="just">
              <a:lnSpc>
                <a:spcPts val="4620"/>
              </a:lnSpc>
            </a:pPr>
            <a:r>
              <a:rPr lang="en-US" sz="3300" b="1">
                <a:solidFill>
                  <a:srgbClr val="000000"/>
                </a:solidFill>
                <a:latin typeface="Barlow Condensed Bold"/>
                <a:ea typeface="Barlow Condensed Bold"/>
                <a:cs typeface="Barlow Condensed Bold"/>
                <a:sym typeface="Barlow Condensed Bold"/>
              </a:rPr>
              <a:t>  - Giai đoạn 2: Thảo luận và xác định tham số bảo mật</a:t>
            </a:r>
          </a:p>
          <a:p>
            <a:pPr algn="just">
              <a:lnSpc>
                <a:spcPts val="4620"/>
              </a:lnSpc>
            </a:pPr>
            <a:endParaRPr lang="en-US" sz="3300" b="1">
              <a:solidFill>
                <a:srgbClr val="000000"/>
              </a:solidFill>
              <a:latin typeface="Barlow Condensed Bold"/>
              <a:ea typeface="Barlow Condensed Bold"/>
              <a:cs typeface="Barlow Condensed Bold"/>
              <a:sym typeface="Barlow Condensed Bold"/>
            </a:endParaRPr>
          </a:p>
        </p:txBody>
      </p:sp>
      <p:sp>
        <p:nvSpPr>
          <p:cNvPr id="14" name="TextBox 14"/>
          <p:cNvSpPr txBox="1"/>
          <p:nvPr/>
        </p:nvSpPr>
        <p:spPr>
          <a:xfrm>
            <a:off x="4223418" y="4908792"/>
            <a:ext cx="9841163" cy="646355"/>
          </a:xfrm>
          <a:prstGeom prst="rect">
            <a:avLst/>
          </a:prstGeom>
        </p:spPr>
        <p:txBody>
          <a:bodyPr lIns="0" tIns="0" rIns="0" bIns="0" rtlCol="0" anchor="t">
            <a:spAutoFit/>
          </a:bodyPr>
          <a:lstStyle/>
          <a:p>
            <a:pPr algn="ctr">
              <a:lnSpc>
                <a:spcPts val="5324"/>
              </a:lnSpc>
            </a:pPr>
            <a:r>
              <a:rPr lang="en-US" sz="3802" b="1">
                <a:solidFill>
                  <a:srgbClr val="FFFFFF"/>
                </a:solidFill>
                <a:latin typeface="Barlow Condensed Bold"/>
                <a:ea typeface="Barlow Condensed Bold"/>
                <a:cs typeface="Barlow Condensed Bold"/>
                <a:sym typeface="Barlow Condensed Bold"/>
              </a:rPr>
              <a:t>1.Thương lượng tham số mã hóa và xác thực cuối cùng.</a:t>
            </a:r>
          </a:p>
        </p:txBody>
      </p:sp>
      <p:sp>
        <p:nvSpPr>
          <p:cNvPr id="15" name="TextBox 15"/>
          <p:cNvSpPr txBox="1"/>
          <p:nvPr/>
        </p:nvSpPr>
        <p:spPr>
          <a:xfrm>
            <a:off x="382852" y="1581903"/>
            <a:ext cx="4358684" cy="526502"/>
          </a:xfrm>
          <a:prstGeom prst="rect">
            <a:avLst/>
          </a:prstGeom>
        </p:spPr>
        <p:txBody>
          <a:bodyPr lIns="0" tIns="0" rIns="0" bIns="0" rtlCol="0" anchor="t">
            <a:spAutoFit/>
          </a:bodyPr>
          <a:lstStyle/>
          <a:p>
            <a:pPr algn="l">
              <a:lnSpc>
                <a:spcPts val="4027"/>
              </a:lnSpc>
            </a:pPr>
            <a:r>
              <a:rPr lang="en-US" sz="3729" b="1">
                <a:solidFill>
                  <a:srgbClr val="00255F"/>
                </a:solidFill>
                <a:latin typeface="Barlow Condensed Bold"/>
                <a:ea typeface="Barlow Condensed Bold"/>
                <a:cs typeface="Barlow Condensed Bold"/>
                <a:sym typeface="Barlow Condensed Bold"/>
              </a:rPr>
              <a:t>Quy trình thiết lập kết nối</a:t>
            </a:r>
          </a:p>
        </p:txBody>
      </p:sp>
      <p:sp>
        <p:nvSpPr>
          <p:cNvPr id="16" name="TextBox 16"/>
          <p:cNvSpPr txBox="1"/>
          <p:nvPr/>
        </p:nvSpPr>
        <p:spPr>
          <a:xfrm>
            <a:off x="2974610" y="6555548"/>
            <a:ext cx="12973490" cy="646355"/>
          </a:xfrm>
          <a:prstGeom prst="rect">
            <a:avLst/>
          </a:prstGeom>
        </p:spPr>
        <p:txBody>
          <a:bodyPr lIns="0" tIns="0" rIns="0" bIns="0" rtlCol="0" anchor="t">
            <a:spAutoFit/>
          </a:bodyPr>
          <a:lstStyle/>
          <a:p>
            <a:pPr algn="ctr">
              <a:lnSpc>
                <a:spcPts val="5324"/>
              </a:lnSpc>
            </a:pPr>
            <a:r>
              <a:rPr lang="en-US" sz="3802" b="1">
                <a:solidFill>
                  <a:srgbClr val="FFFFFF"/>
                </a:solidFill>
                <a:latin typeface="Barlow Condensed Bold"/>
                <a:ea typeface="Barlow Condensed Bold"/>
                <a:cs typeface="Barlow Condensed Bold"/>
                <a:sym typeface="Barlow Condensed Bold"/>
              </a:rPr>
              <a:t>2.Xác định phạm vi bảo vệ (địa chỉ IP nguồn, đích, cổng, giao thức, v.v.).</a:t>
            </a:r>
          </a:p>
        </p:txBody>
      </p:sp>
      <p:sp>
        <p:nvSpPr>
          <p:cNvPr id="17" name="TextBox 17"/>
          <p:cNvSpPr txBox="1"/>
          <p:nvPr/>
        </p:nvSpPr>
        <p:spPr>
          <a:xfrm>
            <a:off x="3846804" y="8202304"/>
            <a:ext cx="10911177" cy="646355"/>
          </a:xfrm>
          <a:prstGeom prst="rect">
            <a:avLst/>
          </a:prstGeom>
        </p:spPr>
        <p:txBody>
          <a:bodyPr lIns="0" tIns="0" rIns="0" bIns="0" rtlCol="0" anchor="t">
            <a:spAutoFit/>
          </a:bodyPr>
          <a:lstStyle/>
          <a:p>
            <a:pPr algn="ctr">
              <a:lnSpc>
                <a:spcPts val="5324"/>
              </a:lnSpc>
            </a:pPr>
            <a:r>
              <a:rPr lang="en-US" sz="3802" b="1">
                <a:solidFill>
                  <a:srgbClr val="FFFFFF"/>
                </a:solidFill>
                <a:latin typeface="Barlow Condensed Bold"/>
                <a:ea typeface="Barlow Condensed Bold"/>
                <a:cs typeface="Barlow Condensed Bold"/>
                <a:sym typeface="Barlow Condensed Bold"/>
              </a:rPr>
              <a:t>3.Thiết lập cơ chế bảo vệ dữ liệu bằng giao thức ESP hoặc AH.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246072" y="2567104"/>
            <a:ext cx="1601749" cy="5175155"/>
            <a:chOff x="0" y="0"/>
            <a:chExt cx="510096" cy="1648088"/>
          </a:xfrm>
        </p:grpSpPr>
        <p:sp>
          <p:nvSpPr>
            <p:cNvPr id="3" name="Freeform 3"/>
            <p:cNvSpPr/>
            <p:nvPr/>
          </p:nvSpPr>
          <p:spPr>
            <a:xfrm>
              <a:off x="0" y="0"/>
              <a:ext cx="510096" cy="1648089"/>
            </a:xfrm>
            <a:custGeom>
              <a:avLst/>
              <a:gdLst/>
              <a:ahLst/>
              <a:cxnLst/>
              <a:rect l="l" t="t" r="r" b="b"/>
              <a:pathLst>
                <a:path w="510096" h="1648089">
                  <a:moveTo>
                    <a:pt x="170124" y="19070"/>
                  </a:moveTo>
                  <a:cubicBezTo>
                    <a:pt x="196191" y="7556"/>
                    <a:pt x="226006" y="0"/>
                    <a:pt x="255185" y="0"/>
                  </a:cubicBezTo>
                  <a:cubicBezTo>
                    <a:pt x="284366" y="0"/>
                    <a:pt x="312444" y="6476"/>
                    <a:pt x="338320" y="17990"/>
                  </a:cubicBezTo>
                  <a:cubicBezTo>
                    <a:pt x="338871" y="18350"/>
                    <a:pt x="339422" y="18350"/>
                    <a:pt x="339972" y="18710"/>
                  </a:cubicBezTo>
                  <a:cubicBezTo>
                    <a:pt x="437146" y="64765"/>
                    <a:pt x="508719" y="186379"/>
                    <a:pt x="510096" y="347056"/>
                  </a:cubicBezTo>
                  <a:lnTo>
                    <a:pt x="510096" y="1648089"/>
                  </a:lnTo>
                  <a:lnTo>
                    <a:pt x="0" y="1648089"/>
                  </a:lnTo>
                  <a:lnTo>
                    <a:pt x="0" y="348022"/>
                  </a:lnTo>
                  <a:cubicBezTo>
                    <a:pt x="1376" y="185660"/>
                    <a:pt x="71848" y="64045"/>
                    <a:pt x="170124" y="19070"/>
                  </a:cubicBezTo>
                  <a:close/>
                </a:path>
              </a:pathLst>
            </a:custGeom>
            <a:solidFill>
              <a:srgbClr val="00388F"/>
            </a:solidFill>
          </p:spPr>
        </p:sp>
        <p:sp>
          <p:nvSpPr>
            <p:cNvPr id="4" name="TextBox 4"/>
            <p:cNvSpPr txBox="1"/>
            <p:nvPr/>
          </p:nvSpPr>
          <p:spPr>
            <a:xfrm>
              <a:off x="0" y="88900"/>
              <a:ext cx="510096" cy="1559188"/>
            </a:xfrm>
            <a:prstGeom prst="rect">
              <a:avLst/>
            </a:prstGeom>
          </p:spPr>
          <p:txBody>
            <a:bodyPr lIns="50800" tIns="50800" rIns="50800" bIns="50800" rtlCol="0" anchor="ctr"/>
            <a:lstStyle/>
            <a:p>
              <a:pPr algn="ctr">
                <a:lnSpc>
                  <a:spcPts val="2967"/>
                </a:lnSpc>
              </a:pPr>
              <a:endParaRPr/>
            </a:p>
          </p:txBody>
        </p:sp>
      </p:grpSp>
      <p:grpSp>
        <p:nvGrpSpPr>
          <p:cNvPr id="5" name="Group 5"/>
          <p:cNvGrpSpPr/>
          <p:nvPr/>
        </p:nvGrpSpPr>
        <p:grpSpPr>
          <a:xfrm>
            <a:off x="6434624" y="4353807"/>
            <a:ext cx="5418753" cy="1601749"/>
            <a:chOff x="0" y="0"/>
            <a:chExt cx="1725665" cy="510096"/>
          </a:xfrm>
        </p:grpSpPr>
        <p:sp>
          <p:nvSpPr>
            <p:cNvPr id="6" name="Freeform 6"/>
            <p:cNvSpPr/>
            <p:nvPr/>
          </p:nvSpPr>
          <p:spPr>
            <a:xfrm>
              <a:off x="0" y="0"/>
              <a:ext cx="1725665" cy="510096"/>
            </a:xfrm>
            <a:custGeom>
              <a:avLst/>
              <a:gdLst/>
              <a:ahLst/>
              <a:cxnLst/>
              <a:rect l="l" t="t" r="r" b="b"/>
              <a:pathLst>
                <a:path w="1725665" h="510096">
                  <a:moveTo>
                    <a:pt x="0" y="0"/>
                  </a:moveTo>
                  <a:lnTo>
                    <a:pt x="1725665" y="0"/>
                  </a:lnTo>
                  <a:lnTo>
                    <a:pt x="1725665" y="510096"/>
                  </a:lnTo>
                  <a:lnTo>
                    <a:pt x="0" y="510096"/>
                  </a:lnTo>
                  <a:close/>
                </a:path>
              </a:pathLst>
            </a:custGeom>
            <a:solidFill>
              <a:srgbClr val="00388F"/>
            </a:solidFill>
          </p:spPr>
        </p:sp>
        <p:sp>
          <p:nvSpPr>
            <p:cNvPr id="7" name="TextBox 7"/>
            <p:cNvSpPr txBox="1"/>
            <p:nvPr/>
          </p:nvSpPr>
          <p:spPr>
            <a:xfrm>
              <a:off x="0" y="-38100"/>
              <a:ext cx="1725665" cy="548196"/>
            </a:xfrm>
            <a:prstGeom prst="rect">
              <a:avLst/>
            </a:prstGeom>
          </p:spPr>
          <p:txBody>
            <a:bodyPr lIns="50800" tIns="50800" rIns="50800" bIns="50800" rtlCol="0" anchor="ctr"/>
            <a:lstStyle/>
            <a:p>
              <a:pPr algn="ctr">
                <a:lnSpc>
                  <a:spcPts val="2967"/>
                </a:lnSpc>
              </a:pPr>
              <a:endParaRPr/>
            </a:p>
          </p:txBody>
        </p:sp>
      </p:grpSp>
      <p:grpSp>
        <p:nvGrpSpPr>
          <p:cNvPr id="8" name="Group 8"/>
          <p:cNvGrpSpPr/>
          <p:nvPr/>
        </p:nvGrpSpPr>
        <p:grpSpPr>
          <a:xfrm rot="5400000">
            <a:off x="14440179" y="2555923"/>
            <a:ext cx="1601749" cy="5175155"/>
            <a:chOff x="0" y="0"/>
            <a:chExt cx="510096" cy="1648088"/>
          </a:xfrm>
        </p:grpSpPr>
        <p:sp>
          <p:nvSpPr>
            <p:cNvPr id="9" name="Freeform 9"/>
            <p:cNvSpPr/>
            <p:nvPr/>
          </p:nvSpPr>
          <p:spPr>
            <a:xfrm>
              <a:off x="0" y="0"/>
              <a:ext cx="510096" cy="1648089"/>
            </a:xfrm>
            <a:custGeom>
              <a:avLst/>
              <a:gdLst/>
              <a:ahLst/>
              <a:cxnLst/>
              <a:rect l="l" t="t" r="r" b="b"/>
              <a:pathLst>
                <a:path w="510096" h="1648089">
                  <a:moveTo>
                    <a:pt x="170124" y="19070"/>
                  </a:moveTo>
                  <a:cubicBezTo>
                    <a:pt x="196191" y="7556"/>
                    <a:pt x="226006" y="0"/>
                    <a:pt x="255185" y="0"/>
                  </a:cubicBezTo>
                  <a:cubicBezTo>
                    <a:pt x="284366" y="0"/>
                    <a:pt x="312444" y="6476"/>
                    <a:pt x="338320" y="17990"/>
                  </a:cubicBezTo>
                  <a:cubicBezTo>
                    <a:pt x="338871" y="18350"/>
                    <a:pt x="339422" y="18350"/>
                    <a:pt x="339972" y="18710"/>
                  </a:cubicBezTo>
                  <a:cubicBezTo>
                    <a:pt x="437146" y="64765"/>
                    <a:pt x="508719" y="186379"/>
                    <a:pt x="510096" y="347056"/>
                  </a:cubicBezTo>
                  <a:lnTo>
                    <a:pt x="510096" y="1648089"/>
                  </a:lnTo>
                  <a:lnTo>
                    <a:pt x="0" y="1648089"/>
                  </a:lnTo>
                  <a:lnTo>
                    <a:pt x="0" y="348022"/>
                  </a:lnTo>
                  <a:cubicBezTo>
                    <a:pt x="1376" y="185660"/>
                    <a:pt x="71848" y="64045"/>
                    <a:pt x="170124" y="19070"/>
                  </a:cubicBezTo>
                  <a:close/>
                </a:path>
              </a:pathLst>
            </a:custGeom>
            <a:solidFill>
              <a:srgbClr val="00388F"/>
            </a:solidFill>
          </p:spPr>
        </p:sp>
        <p:sp>
          <p:nvSpPr>
            <p:cNvPr id="10" name="TextBox 10"/>
            <p:cNvSpPr txBox="1"/>
            <p:nvPr/>
          </p:nvSpPr>
          <p:spPr>
            <a:xfrm>
              <a:off x="0" y="88900"/>
              <a:ext cx="510096" cy="1559188"/>
            </a:xfrm>
            <a:prstGeom prst="rect">
              <a:avLst/>
            </a:prstGeom>
          </p:spPr>
          <p:txBody>
            <a:bodyPr lIns="50800" tIns="50800" rIns="50800" bIns="50800" rtlCol="0" anchor="ctr"/>
            <a:lstStyle/>
            <a:p>
              <a:pPr algn="ctr">
                <a:lnSpc>
                  <a:spcPts val="2967"/>
                </a:lnSpc>
              </a:pPr>
              <a:endParaRPr/>
            </a:p>
          </p:txBody>
        </p:sp>
      </p:grpSp>
      <p:grpSp>
        <p:nvGrpSpPr>
          <p:cNvPr id="11" name="Group 11"/>
          <p:cNvGrpSpPr/>
          <p:nvPr/>
        </p:nvGrpSpPr>
        <p:grpSpPr>
          <a:xfrm>
            <a:off x="11854969" y="0"/>
            <a:ext cx="6433031" cy="3721221"/>
            <a:chOff x="0" y="0"/>
            <a:chExt cx="3637947" cy="2104390"/>
          </a:xfrm>
        </p:grpSpPr>
        <p:sp>
          <p:nvSpPr>
            <p:cNvPr id="12" name="Freeform 12"/>
            <p:cNvSpPr/>
            <p:nvPr/>
          </p:nvSpPr>
          <p:spPr>
            <a:xfrm>
              <a:off x="17528" y="-1270"/>
              <a:ext cx="3638198" cy="2115820"/>
            </a:xfrm>
            <a:custGeom>
              <a:avLst/>
              <a:gdLst/>
              <a:ahLst/>
              <a:cxnLst/>
              <a:rect l="l" t="t" r="r" b="b"/>
              <a:pathLst>
                <a:path w="3638198" h="2115820">
                  <a:moveTo>
                    <a:pt x="3615639" y="800100"/>
                  </a:moveTo>
                  <a:cubicBezTo>
                    <a:pt x="3614045" y="624840"/>
                    <a:pt x="3601297" y="412750"/>
                    <a:pt x="3601297" y="222250"/>
                  </a:cubicBezTo>
                  <a:cubicBezTo>
                    <a:pt x="3601297" y="170180"/>
                    <a:pt x="3599704" y="66040"/>
                    <a:pt x="3591736" y="13970"/>
                  </a:cubicBezTo>
                  <a:cubicBezTo>
                    <a:pt x="3400517" y="13970"/>
                    <a:pt x="3194956" y="1270"/>
                    <a:pt x="3002143" y="1270"/>
                  </a:cubicBezTo>
                  <a:cubicBezTo>
                    <a:pt x="1999835" y="3810"/>
                    <a:pt x="1007089" y="0"/>
                    <a:pt x="6374" y="1270"/>
                  </a:cubicBezTo>
                  <a:cubicBezTo>
                    <a:pt x="6374" y="171450"/>
                    <a:pt x="0" y="360680"/>
                    <a:pt x="1594" y="530860"/>
                  </a:cubicBezTo>
                  <a:cubicBezTo>
                    <a:pt x="4781" y="848360"/>
                    <a:pt x="9561" y="1167130"/>
                    <a:pt x="9561" y="1484630"/>
                  </a:cubicBezTo>
                  <a:cubicBezTo>
                    <a:pt x="9561" y="1638300"/>
                    <a:pt x="7968" y="1790700"/>
                    <a:pt x="17529" y="1944370"/>
                  </a:cubicBezTo>
                  <a:cubicBezTo>
                    <a:pt x="20716" y="1993900"/>
                    <a:pt x="23903" y="2042160"/>
                    <a:pt x="30277" y="2091690"/>
                  </a:cubicBezTo>
                  <a:cubicBezTo>
                    <a:pt x="240618" y="2094230"/>
                    <a:pt x="449366" y="2098040"/>
                    <a:pt x="659707" y="2103120"/>
                  </a:cubicBezTo>
                  <a:cubicBezTo>
                    <a:pt x="1219023" y="2115820"/>
                    <a:pt x="1762405" y="2095500"/>
                    <a:pt x="2339250" y="2104390"/>
                  </a:cubicBezTo>
                  <a:cubicBezTo>
                    <a:pt x="2774274" y="2110740"/>
                    <a:pt x="3201330" y="2091690"/>
                    <a:pt x="3633119" y="2091690"/>
                  </a:cubicBezTo>
                  <a:cubicBezTo>
                    <a:pt x="3633119" y="2075180"/>
                    <a:pt x="3634389" y="1978660"/>
                    <a:pt x="3635659" y="1962150"/>
                  </a:cubicBezTo>
                  <a:cubicBezTo>
                    <a:pt x="3638199" y="1863090"/>
                    <a:pt x="3624229" y="1677670"/>
                    <a:pt x="3625499" y="1578610"/>
                  </a:cubicBezTo>
                  <a:cubicBezTo>
                    <a:pt x="3631849" y="1170940"/>
                    <a:pt x="3618826" y="1151890"/>
                    <a:pt x="3615639" y="800100"/>
                  </a:cubicBezTo>
                  <a:close/>
                </a:path>
              </a:pathLst>
            </a:custGeom>
            <a:blipFill>
              <a:blip r:embed="rId2" cstate="screen">
                <a:extLst>
                  <a:ext uri="{28A0092B-C50C-407E-A947-70E740481C1C}">
                    <a14:useLocalDpi xmlns:a14="http://schemas.microsoft.com/office/drawing/2010/main"/>
                  </a:ext>
                </a:extLst>
              </a:blip>
              <a:stretch>
                <a:fillRect/>
              </a:stretch>
            </a:blipFill>
          </p:spPr>
        </p:sp>
      </p:grpSp>
      <p:sp>
        <p:nvSpPr>
          <p:cNvPr id="13" name="TextBox 13"/>
          <p:cNvSpPr txBox="1"/>
          <p:nvPr/>
        </p:nvSpPr>
        <p:spPr>
          <a:xfrm>
            <a:off x="348764" y="289686"/>
            <a:ext cx="10528909" cy="950344"/>
          </a:xfrm>
          <a:prstGeom prst="rect">
            <a:avLst/>
          </a:prstGeom>
        </p:spPr>
        <p:txBody>
          <a:bodyPr lIns="0" tIns="0" rIns="0" bIns="0" rtlCol="0" anchor="t">
            <a:spAutoFit/>
          </a:bodyPr>
          <a:lstStyle/>
          <a:p>
            <a:pPr algn="l">
              <a:lnSpc>
                <a:spcPts val="7167"/>
              </a:lnSpc>
            </a:pPr>
            <a:r>
              <a:rPr lang="en-US" sz="6958" b="1">
                <a:solidFill>
                  <a:srgbClr val="00255F"/>
                </a:solidFill>
                <a:latin typeface="Barlow Condensed Bold"/>
                <a:ea typeface="Barlow Condensed Bold"/>
                <a:cs typeface="Barlow Condensed Bold"/>
                <a:sym typeface="Barlow Condensed Bold"/>
              </a:rPr>
              <a:t>Cơ chế bảo mật</a:t>
            </a:r>
          </a:p>
        </p:txBody>
      </p:sp>
      <p:sp>
        <p:nvSpPr>
          <p:cNvPr id="14" name="TextBox 14"/>
          <p:cNvSpPr txBox="1"/>
          <p:nvPr/>
        </p:nvSpPr>
        <p:spPr>
          <a:xfrm>
            <a:off x="1032195" y="4774930"/>
            <a:ext cx="4029502" cy="397552"/>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1. Mã hóa dữ liệu</a:t>
            </a:r>
          </a:p>
        </p:txBody>
      </p:sp>
      <p:sp>
        <p:nvSpPr>
          <p:cNvPr id="15" name="TextBox 15"/>
          <p:cNvSpPr txBox="1"/>
          <p:nvPr/>
        </p:nvSpPr>
        <p:spPr>
          <a:xfrm>
            <a:off x="13224981" y="4763749"/>
            <a:ext cx="4029502" cy="397552"/>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3. Toàn vẹn</a:t>
            </a:r>
          </a:p>
        </p:txBody>
      </p:sp>
      <p:sp>
        <p:nvSpPr>
          <p:cNvPr id="16" name="TextBox 16"/>
          <p:cNvSpPr txBox="1"/>
          <p:nvPr/>
        </p:nvSpPr>
        <p:spPr>
          <a:xfrm>
            <a:off x="6657426" y="4774930"/>
            <a:ext cx="4973442" cy="397552"/>
          </a:xfrm>
          <a:prstGeom prst="rect">
            <a:avLst/>
          </a:prstGeom>
        </p:spPr>
        <p:txBody>
          <a:bodyPr lIns="0" tIns="0" rIns="0" bIns="0" rtlCol="0" anchor="t">
            <a:spAutoFit/>
          </a:bodyPr>
          <a:lstStyle/>
          <a:p>
            <a:pPr algn="ctr">
              <a:lnSpc>
                <a:spcPts val="3083"/>
              </a:lnSpc>
            </a:pPr>
            <a:r>
              <a:rPr lang="en-US" sz="2803" b="1">
                <a:solidFill>
                  <a:srgbClr val="FFFFFF"/>
                </a:solidFill>
                <a:latin typeface="Barlow Bold"/>
                <a:ea typeface="Barlow Bold"/>
                <a:cs typeface="Barlow Bold"/>
                <a:sym typeface="Barlow Bold"/>
              </a:rPr>
              <a:t>2. Xác thực</a:t>
            </a:r>
          </a:p>
        </p:txBody>
      </p:sp>
      <p:sp>
        <p:nvSpPr>
          <p:cNvPr id="17" name="TextBox 17"/>
          <p:cNvSpPr txBox="1"/>
          <p:nvPr/>
        </p:nvSpPr>
        <p:spPr>
          <a:xfrm>
            <a:off x="348764" y="6527056"/>
            <a:ext cx="5361123" cy="3031919"/>
          </a:xfrm>
          <a:prstGeom prst="rect">
            <a:avLst/>
          </a:prstGeom>
        </p:spPr>
        <p:txBody>
          <a:bodyPr lIns="0" tIns="0" rIns="0" bIns="0" rtlCol="0" anchor="t">
            <a:spAutoFit/>
          </a:bodyPr>
          <a:lstStyle/>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Bảo vệ tính bí mật của dữ liệu bằng cách mã hóa gói tin.</a:t>
            </a:r>
          </a:p>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Giao thức ESP thực hiện việc mã hóa thông tin quan trọng trong gói tin.</a:t>
            </a:r>
          </a:p>
          <a:p>
            <a:pPr marL="538738" lvl="1" indent="-269369" algn="l">
              <a:lnSpc>
                <a:spcPts val="3493"/>
              </a:lnSpc>
              <a:buFont typeface="Arial"/>
              <a:buChar char="•"/>
            </a:pPr>
            <a:r>
              <a:rPr lang="en-US" sz="2495">
                <a:solidFill>
                  <a:srgbClr val="000000"/>
                </a:solidFill>
                <a:latin typeface="Barlow Condensed"/>
                <a:ea typeface="Barlow Condensed"/>
                <a:cs typeface="Barlow Condensed"/>
                <a:sym typeface="Barlow Condensed"/>
              </a:rPr>
              <a:t>Thuật toán phổ biến: AES (Advanced Encryption Standard), DES, 3DES.</a:t>
            </a:r>
          </a:p>
          <a:p>
            <a:pPr algn="l">
              <a:lnSpc>
                <a:spcPts val="3493"/>
              </a:lnSpc>
            </a:pPr>
            <a:endParaRPr lang="en-US" sz="2495">
              <a:solidFill>
                <a:srgbClr val="000000"/>
              </a:solidFill>
              <a:latin typeface="Barlow Condensed"/>
              <a:ea typeface="Barlow Condensed"/>
              <a:cs typeface="Barlow Condensed"/>
              <a:sym typeface="Barlow Condensed"/>
            </a:endParaRPr>
          </a:p>
        </p:txBody>
      </p:sp>
      <p:sp>
        <p:nvSpPr>
          <p:cNvPr id="18" name="TextBox 18"/>
          <p:cNvSpPr txBox="1"/>
          <p:nvPr/>
        </p:nvSpPr>
        <p:spPr>
          <a:xfrm>
            <a:off x="6345888" y="6527056"/>
            <a:ext cx="5621740" cy="2597897"/>
          </a:xfrm>
          <a:prstGeom prst="rect">
            <a:avLst/>
          </a:prstGeom>
        </p:spPr>
        <p:txBody>
          <a:bodyPr lIns="0" tIns="0" rIns="0" bIns="0" rtlCol="0" anchor="t">
            <a:spAutoFit/>
          </a:bodyPr>
          <a:lstStyle/>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Đảm bảo rằng gói tin được gửi từ nguồn hợp lệ, chống lại các tấn công giả mạo.</a:t>
            </a:r>
          </a:p>
          <a:p>
            <a:pPr marL="538738" lvl="1" indent="-269369" algn="just">
              <a:lnSpc>
                <a:spcPts val="3493"/>
              </a:lnSpc>
              <a:buFont typeface="Arial"/>
              <a:buChar char="•"/>
            </a:pPr>
            <a:r>
              <a:rPr lang="en-US" sz="2495">
                <a:solidFill>
                  <a:srgbClr val="000000"/>
                </a:solidFill>
                <a:latin typeface="Barlow Condensed"/>
                <a:ea typeface="Barlow Condensed"/>
                <a:cs typeface="Barlow Condensed"/>
                <a:sym typeface="Barlow Condensed"/>
              </a:rPr>
              <a:t>Giao thức AH hoặc ESP sử dụng các thuật toán băm (hash) như HMAC-SHA256 hoặc HMAC-MD5 để xác thực gói tin.</a:t>
            </a:r>
          </a:p>
          <a:p>
            <a:pPr algn="just">
              <a:lnSpc>
                <a:spcPts val="3493"/>
              </a:lnSpc>
            </a:pPr>
            <a:endParaRPr lang="en-US" sz="2495">
              <a:solidFill>
                <a:srgbClr val="000000"/>
              </a:solidFill>
              <a:latin typeface="Barlow Condensed"/>
              <a:ea typeface="Barlow Condensed"/>
              <a:cs typeface="Barlow Condensed"/>
              <a:sym typeface="Barlow Condensed"/>
            </a:endParaRPr>
          </a:p>
        </p:txBody>
      </p:sp>
      <p:sp>
        <p:nvSpPr>
          <p:cNvPr id="19" name="TextBox 19"/>
          <p:cNvSpPr txBox="1"/>
          <p:nvPr/>
        </p:nvSpPr>
        <p:spPr>
          <a:xfrm>
            <a:off x="12343013" y="6527056"/>
            <a:ext cx="5487870" cy="3031868"/>
          </a:xfrm>
          <a:prstGeom prst="rect">
            <a:avLst/>
          </a:prstGeom>
        </p:spPr>
        <p:txBody>
          <a:bodyPr lIns="0" tIns="0" rIns="0" bIns="0" rtlCol="0" anchor="t">
            <a:spAutoFit/>
          </a:bodyPr>
          <a:lstStyle/>
          <a:p>
            <a:pPr marL="539169" lvl="1" indent="-269584" algn="just">
              <a:lnSpc>
                <a:spcPts val="3496"/>
              </a:lnSpc>
              <a:buFont typeface="Arial"/>
              <a:buChar char="•"/>
            </a:pPr>
            <a:r>
              <a:rPr lang="en-US" sz="2497">
                <a:solidFill>
                  <a:srgbClr val="000000"/>
                </a:solidFill>
                <a:latin typeface="Barlow Condensed"/>
                <a:ea typeface="Barlow Condensed"/>
                <a:cs typeface="Barlow Condensed"/>
                <a:sym typeface="Barlow Condensed"/>
              </a:rPr>
              <a:t>Đảm bảo dữ liệu không bị thay đổi trong quá trình truyền.</a:t>
            </a:r>
          </a:p>
          <a:p>
            <a:pPr marL="539169" lvl="1" indent="-269584" algn="just">
              <a:lnSpc>
                <a:spcPts val="3496"/>
              </a:lnSpc>
              <a:buFont typeface="Arial"/>
              <a:buChar char="•"/>
            </a:pPr>
            <a:r>
              <a:rPr lang="en-US" sz="2497">
                <a:solidFill>
                  <a:srgbClr val="000000"/>
                </a:solidFill>
                <a:latin typeface="Barlow Condensed"/>
                <a:ea typeface="Barlow Condensed"/>
                <a:cs typeface="Barlow Condensed"/>
                <a:sym typeface="Barlow Condensed"/>
              </a:rPr>
              <a:t>Sử dụng mã xác thực thông điệp (Message Authentication Code - MAC) để phát hiện thay đổi.</a:t>
            </a:r>
          </a:p>
          <a:p>
            <a:pPr algn="just">
              <a:lnSpc>
                <a:spcPts val="3496"/>
              </a:lnSpc>
            </a:pPr>
            <a:endParaRPr lang="en-US" sz="2497">
              <a:solidFill>
                <a:srgbClr val="000000"/>
              </a:solidFill>
              <a:latin typeface="Barlow Condensed"/>
              <a:ea typeface="Barlow Condensed"/>
              <a:cs typeface="Barlow Condensed"/>
              <a:sym typeface="Barlow Condensed"/>
            </a:endParaRPr>
          </a:p>
          <a:p>
            <a:pPr algn="just">
              <a:lnSpc>
                <a:spcPts val="3496"/>
              </a:lnSpc>
            </a:pPr>
            <a:endParaRPr lang="en-US" sz="2497">
              <a:solidFill>
                <a:srgbClr val="000000"/>
              </a:solidFill>
              <a:latin typeface="Barlow Condensed"/>
              <a:ea typeface="Barlow Condensed"/>
              <a:cs typeface="Barlow Condensed"/>
              <a:sym typeface="Barlow Condensed"/>
            </a:endParaRPr>
          </a:p>
        </p:txBody>
      </p:sp>
      <p:sp>
        <p:nvSpPr>
          <p:cNvPr id="20" name="TextBox 20"/>
          <p:cNvSpPr txBox="1"/>
          <p:nvPr/>
        </p:nvSpPr>
        <p:spPr>
          <a:xfrm>
            <a:off x="348764" y="1559928"/>
            <a:ext cx="11265987" cy="1223411"/>
          </a:xfrm>
          <a:prstGeom prst="rect">
            <a:avLst/>
          </a:prstGeom>
        </p:spPr>
        <p:txBody>
          <a:bodyPr lIns="0" tIns="0" rIns="0" bIns="0" rtlCol="0" anchor="t">
            <a:spAutoFit/>
          </a:bodyPr>
          <a:lstStyle/>
          <a:p>
            <a:pPr algn="l">
              <a:lnSpc>
                <a:spcPts val="4752"/>
              </a:lnSpc>
            </a:pPr>
            <a:r>
              <a:rPr lang="en-US" sz="4614" b="1">
                <a:solidFill>
                  <a:srgbClr val="00255F"/>
                </a:solidFill>
                <a:latin typeface="Barlow Condensed Bold"/>
                <a:ea typeface="Barlow Condensed Bold"/>
                <a:cs typeface="Barlow Condensed Bold"/>
                <a:sym typeface="Barlow Condensed Bold"/>
              </a:rPr>
              <a:t> IPSec áp dụng các cơ chế bảo mật để bảo vệ dữ liệu khi truyền qua mạng: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904565" y="-390173"/>
            <a:ext cx="9884272" cy="988427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388F">
                    <a:alpha val="0"/>
                  </a:srgbClr>
                </a:gs>
                <a:gs pos="100000">
                  <a:srgbClr val="00388F">
                    <a:alpha val="100000"/>
                  </a:srgbClr>
                </a:gs>
              </a:gsLst>
              <a:lin ang="0"/>
            </a:gra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217"/>
                </a:lnSpc>
              </a:pPr>
              <a:endParaRPr/>
            </a:p>
          </p:txBody>
        </p:sp>
      </p:grpSp>
      <p:grpSp>
        <p:nvGrpSpPr>
          <p:cNvPr id="5" name="Group 5"/>
          <p:cNvGrpSpPr/>
          <p:nvPr/>
        </p:nvGrpSpPr>
        <p:grpSpPr>
          <a:xfrm>
            <a:off x="-223881" y="366022"/>
            <a:ext cx="9658350" cy="1097555"/>
            <a:chOff x="0" y="0"/>
            <a:chExt cx="2543763" cy="289068"/>
          </a:xfrm>
        </p:grpSpPr>
        <p:sp>
          <p:nvSpPr>
            <p:cNvPr id="6" name="Freeform 6"/>
            <p:cNvSpPr/>
            <p:nvPr/>
          </p:nvSpPr>
          <p:spPr>
            <a:xfrm>
              <a:off x="0" y="0"/>
              <a:ext cx="2543763" cy="289068"/>
            </a:xfrm>
            <a:custGeom>
              <a:avLst/>
              <a:gdLst/>
              <a:ahLst/>
              <a:cxnLst/>
              <a:rect l="l" t="t" r="r" b="b"/>
              <a:pathLst>
                <a:path w="2543763" h="289068">
                  <a:moveTo>
                    <a:pt x="0" y="0"/>
                  </a:moveTo>
                  <a:lnTo>
                    <a:pt x="2543763" y="0"/>
                  </a:lnTo>
                  <a:lnTo>
                    <a:pt x="2543763" y="289068"/>
                  </a:lnTo>
                  <a:lnTo>
                    <a:pt x="0" y="289068"/>
                  </a:lnTo>
                  <a:close/>
                </a:path>
              </a:pathLst>
            </a:custGeom>
            <a:gradFill rotWithShape="1">
              <a:gsLst>
                <a:gs pos="0">
                  <a:srgbClr val="00388F">
                    <a:alpha val="100000"/>
                  </a:srgbClr>
                </a:gs>
                <a:gs pos="100000">
                  <a:srgbClr val="00388F">
                    <a:alpha val="0"/>
                  </a:srgbClr>
                </a:gs>
              </a:gsLst>
              <a:lin ang="0"/>
            </a:gradFill>
          </p:spPr>
        </p:sp>
        <p:sp>
          <p:nvSpPr>
            <p:cNvPr id="7" name="TextBox 7"/>
            <p:cNvSpPr txBox="1"/>
            <p:nvPr/>
          </p:nvSpPr>
          <p:spPr>
            <a:xfrm>
              <a:off x="0" y="-57150"/>
              <a:ext cx="2543763" cy="346218"/>
            </a:xfrm>
            <a:prstGeom prst="rect">
              <a:avLst/>
            </a:prstGeom>
          </p:spPr>
          <p:txBody>
            <a:bodyPr lIns="50800" tIns="50800" rIns="50800" bIns="50800" rtlCol="0" anchor="ctr"/>
            <a:lstStyle/>
            <a:p>
              <a:pPr algn="ctr">
                <a:lnSpc>
                  <a:spcPts val="3217"/>
                </a:lnSpc>
              </a:pPr>
              <a:endParaRPr/>
            </a:p>
          </p:txBody>
        </p:sp>
      </p:grpSp>
      <p:grpSp>
        <p:nvGrpSpPr>
          <p:cNvPr id="8" name="Group 8"/>
          <p:cNvGrpSpPr/>
          <p:nvPr/>
        </p:nvGrpSpPr>
        <p:grpSpPr>
          <a:xfrm>
            <a:off x="-223881" y="6108358"/>
            <a:ext cx="9658350" cy="1097555"/>
            <a:chOff x="0" y="0"/>
            <a:chExt cx="2543763" cy="289068"/>
          </a:xfrm>
        </p:grpSpPr>
        <p:sp>
          <p:nvSpPr>
            <p:cNvPr id="9" name="Freeform 9"/>
            <p:cNvSpPr/>
            <p:nvPr/>
          </p:nvSpPr>
          <p:spPr>
            <a:xfrm>
              <a:off x="0" y="0"/>
              <a:ext cx="2543763" cy="289068"/>
            </a:xfrm>
            <a:custGeom>
              <a:avLst/>
              <a:gdLst/>
              <a:ahLst/>
              <a:cxnLst/>
              <a:rect l="l" t="t" r="r" b="b"/>
              <a:pathLst>
                <a:path w="2543763" h="289068">
                  <a:moveTo>
                    <a:pt x="0" y="0"/>
                  </a:moveTo>
                  <a:lnTo>
                    <a:pt x="2543763" y="0"/>
                  </a:lnTo>
                  <a:lnTo>
                    <a:pt x="2543763" y="289068"/>
                  </a:lnTo>
                  <a:lnTo>
                    <a:pt x="0" y="289068"/>
                  </a:lnTo>
                  <a:close/>
                </a:path>
              </a:pathLst>
            </a:custGeom>
            <a:gradFill rotWithShape="1">
              <a:gsLst>
                <a:gs pos="0">
                  <a:srgbClr val="00388F">
                    <a:alpha val="100000"/>
                  </a:srgbClr>
                </a:gs>
                <a:gs pos="100000">
                  <a:srgbClr val="00388F">
                    <a:alpha val="0"/>
                  </a:srgbClr>
                </a:gs>
              </a:gsLst>
              <a:lin ang="0"/>
            </a:gradFill>
          </p:spPr>
        </p:sp>
        <p:sp>
          <p:nvSpPr>
            <p:cNvPr id="10" name="TextBox 10"/>
            <p:cNvSpPr txBox="1"/>
            <p:nvPr/>
          </p:nvSpPr>
          <p:spPr>
            <a:xfrm>
              <a:off x="0" y="-57150"/>
              <a:ext cx="2543763" cy="346218"/>
            </a:xfrm>
            <a:prstGeom prst="rect">
              <a:avLst/>
            </a:prstGeom>
          </p:spPr>
          <p:txBody>
            <a:bodyPr lIns="50800" tIns="50800" rIns="50800" bIns="50800" rtlCol="0" anchor="ctr"/>
            <a:lstStyle/>
            <a:p>
              <a:pPr algn="ctr">
                <a:lnSpc>
                  <a:spcPts val="3217"/>
                </a:lnSpc>
              </a:pPr>
              <a:endParaRPr/>
            </a:p>
          </p:txBody>
        </p:sp>
      </p:grpSp>
      <p:sp>
        <p:nvSpPr>
          <p:cNvPr id="11" name="Freeform 11"/>
          <p:cNvSpPr/>
          <p:nvPr/>
        </p:nvSpPr>
        <p:spPr>
          <a:xfrm>
            <a:off x="13728566" y="5561253"/>
            <a:ext cx="4320511" cy="4377382"/>
          </a:xfrm>
          <a:custGeom>
            <a:avLst/>
            <a:gdLst/>
            <a:ahLst/>
            <a:cxnLst/>
            <a:rect l="l" t="t" r="r" b="b"/>
            <a:pathLst>
              <a:path w="4320511" h="4377382">
                <a:moveTo>
                  <a:pt x="0" y="0"/>
                </a:moveTo>
                <a:lnTo>
                  <a:pt x="4320511" y="0"/>
                </a:lnTo>
                <a:lnTo>
                  <a:pt x="4320511" y="4377382"/>
                </a:lnTo>
                <a:lnTo>
                  <a:pt x="0" y="4377382"/>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65883"/>
            </a:stretch>
          </a:blipFill>
        </p:spPr>
      </p:sp>
      <p:sp>
        <p:nvSpPr>
          <p:cNvPr id="12" name="Freeform 12"/>
          <p:cNvSpPr/>
          <p:nvPr/>
        </p:nvSpPr>
        <p:spPr>
          <a:xfrm>
            <a:off x="8884075" y="5568943"/>
            <a:ext cx="4320511" cy="4377382"/>
          </a:xfrm>
          <a:custGeom>
            <a:avLst/>
            <a:gdLst/>
            <a:ahLst/>
            <a:cxnLst/>
            <a:rect l="l" t="t" r="r" b="b"/>
            <a:pathLst>
              <a:path w="4320511" h="4377382">
                <a:moveTo>
                  <a:pt x="0" y="0"/>
                </a:moveTo>
                <a:lnTo>
                  <a:pt x="4320511" y="0"/>
                </a:lnTo>
                <a:lnTo>
                  <a:pt x="4320511" y="4377381"/>
                </a:lnTo>
                <a:lnTo>
                  <a:pt x="0" y="4377381"/>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65883"/>
            </a:stretch>
          </a:blipFill>
        </p:spPr>
      </p:sp>
      <p:sp>
        <p:nvSpPr>
          <p:cNvPr id="13" name="Freeform 13"/>
          <p:cNvSpPr/>
          <p:nvPr/>
        </p:nvSpPr>
        <p:spPr>
          <a:xfrm>
            <a:off x="10702244" y="5704045"/>
            <a:ext cx="957372" cy="957372"/>
          </a:xfrm>
          <a:custGeom>
            <a:avLst/>
            <a:gdLst/>
            <a:ahLst/>
            <a:cxnLst/>
            <a:rect l="l" t="t" r="r" b="b"/>
            <a:pathLst>
              <a:path w="957372" h="957372">
                <a:moveTo>
                  <a:pt x="0" y="0"/>
                </a:moveTo>
                <a:lnTo>
                  <a:pt x="957372" y="0"/>
                </a:lnTo>
                <a:lnTo>
                  <a:pt x="957372" y="957372"/>
                </a:lnTo>
                <a:lnTo>
                  <a:pt x="0" y="957372"/>
                </a:lnTo>
                <a:lnTo>
                  <a:pt x="0" y="0"/>
                </a:lnTo>
                <a:close/>
              </a:path>
            </a:pathLst>
          </a:custGeo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sp>
      <p:sp>
        <p:nvSpPr>
          <p:cNvPr id="14" name="Freeform 14"/>
          <p:cNvSpPr/>
          <p:nvPr/>
        </p:nvSpPr>
        <p:spPr>
          <a:xfrm>
            <a:off x="15701032" y="5661134"/>
            <a:ext cx="945627" cy="945627"/>
          </a:xfrm>
          <a:custGeom>
            <a:avLst/>
            <a:gdLst/>
            <a:ahLst/>
            <a:cxnLst/>
            <a:rect l="l" t="t" r="r" b="b"/>
            <a:pathLst>
              <a:path w="945627" h="945627">
                <a:moveTo>
                  <a:pt x="0" y="0"/>
                </a:moveTo>
                <a:lnTo>
                  <a:pt x="945627" y="0"/>
                </a:lnTo>
                <a:lnTo>
                  <a:pt x="945627" y="945627"/>
                </a:lnTo>
                <a:lnTo>
                  <a:pt x="0" y="945627"/>
                </a:lnTo>
                <a:lnTo>
                  <a:pt x="0" y="0"/>
                </a:lnTo>
                <a:close/>
              </a:path>
            </a:pathLst>
          </a:custGeom>
          <a: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sp>
      <p:sp>
        <p:nvSpPr>
          <p:cNvPr id="15" name="TextBox 15"/>
          <p:cNvSpPr txBox="1"/>
          <p:nvPr/>
        </p:nvSpPr>
        <p:spPr>
          <a:xfrm>
            <a:off x="459382" y="461272"/>
            <a:ext cx="4145912" cy="841686"/>
          </a:xfrm>
          <a:prstGeom prst="rect">
            <a:avLst/>
          </a:prstGeom>
        </p:spPr>
        <p:txBody>
          <a:bodyPr lIns="0" tIns="0" rIns="0" bIns="0" rtlCol="0" anchor="t">
            <a:spAutoFit/>
          </a:bodyPr>
          <a:lstStyle/>
          <a:p>
            <a:pPr algn="l">
              <a:lnSpc>
                <a:spcPts val="6370"/>
              </a:lnSpc>
            </a:pPr>
            <a:r>
              <a:rPr lang="en-US" sz="6185" b="1">
                <a:solidFill>
                  <a:srgbClr val="FFFFFF"/>
                </a:solidFill>
                <a:latin typeface="Barlow Condensed Bold"/>
                <a:ea typeface="Barlow Condensed Bold"/>
                <a:cs typeface="Barlow Condensed Bold"/>
                <a:sym typeface="Barlow Condensed Bold"/>
              </a:rPr>
              <a:t>Quản lý khóa</a:t>
            </a:r>
          </a:p>
        </p:txBody>
      </p:sp>
      <p:sp>
        <p:nvSpPr>
          <p:cNvPr id="16" name="TextBox 16"/>
          <p:cNvSpPr txBox="1"/>
          <p:nvPr/>
        </p:nvSpPr>
        <p:spPr>
          <a:xfrm>
            <a:off x="262985" y="1835053"/>
            <a:ext cx="8367647" cy="2716910"/>
          </a:xfrm>
          <a:prstGeom prst="rect">
            <a:avLst/>
          </a:prstGeom>
        </p:spPr>
        <p:txBody>
          <a:bodyPr lIns="0" tIns="0" rIns="0" bIns="0" rtlCol="0" anchor="t">
            <a:spAutoFit/>
          </a:bodyPr>
          <a:lstStyle/>
          <a:p>
            <a:pPr algn="just">
              <a:lnSpc>
                <a:spcPts val="4361"/>
              </a:lnSpc>
            </a:pPr>
            <a:r>
              <a:rPr lang="en-US" sz="3115">
                <a:solidFill>
                  <a:srgbClr val="FFFFFF"/>
                </a:solidFill>
                <a:latin typeface="Barlow Condensed"/>
                <a:ea typeface="Barlow Condensed"/>
                <a:cs typeface="Barlow Condensed"/>
                <a:sym typeface="Barlow Condensed"/>
              </a:rPr>
              <a:t>1. Tạo khóa:</a:t>
            </a:r>
          </a:p>
          <a:p>
            <a:pPr algn="just">
              <a:lnSpc>
                <a:spcPts val="4361"/>
              </a:lnSpc>
            </a:pPr>
            <a:r>
              <a:rPr lang="en-US" sz="3115">
                <a:solidFill>
                  <a:srgbClr val="FFFFFF"/>
                </a:solidFill>
                <a:latin typeface="Barlow Condensed"/>
                <a:ea typeface="Barlow Condensed"/>
                <a:cs typeface="Barlow Condensed"/>
                <a:sym typeface="Barlow Condensed"/>
              </a:rPr>
              <a:t>·Sử dụng các thuật toán trao đổi khóa như Diffie-Hellman (DH).</a:t>
            </a:r>
          </a:p>
          <a:p>
            <a:pPr algn="just">
              <a:lnSpc>
                <a:spcPts val="4361"/>
              </a:lnSpc>
            </a:pPr>
            <a:r>
              <a:rPr lang="en-US" sz="3115">
                <a:solidFill>
                  <a:srgbClr val="FFFFFF"/>
                </a:solidFill>
                <a:latin typeface="Barlow Condensed"/>
                <a:ea typeface="Barlow Condensed"/>
                <a:cs typeface="Barlow Condensed"/>
                <a:sym typeface="Barlow Condensed"/>
              </a:rPr>
              <a:t>·Diffie-Hellman hỗ trợ tạo ra các khóa chung giữa hai bên mà không cần truyền khóa rõ ràng qua mạng.</a:t>
            </a:r>
          </a:p>
          <a:p>
            <a:pPr algn="just">
              <a:lnSpc>
                <a:spcPts val="4361"/>
              </a:lnSpc>
            </a:pPr>
            <a:endParaRPr lang="en-US" sz="3115">
              <a:solidFill>
                <a:srgbClr val="FFFFFF"/>
              </a:solidFill>
              <a:latin typeface="Barlow Condensed"/>
              <a:ea typeface="Barlow Condensed"/>
              <a:cs typeface="Barlow Condensed"/>
              <a:sym typeface="Barlow Condensed"/>
            </a:endParaRPr>
          </a:p>
        </p:txBody>
      </p:sp>
      <p:sp>
        <p:nvSpPr>
          <p:cNvPr id="17" name="TextBox 17"/>
          <p:cNvSpPr txBox="1"/>
          <p:nvPr/>
        </p:nvSpPr>
        <p:spPr>
          <a:xfrm>
            <a:off x="82482" y="6210148"/>
            <a:ext cx="7806704" cy="756920"/>
          </a:xfrm>
          <a:prstGeom prst="rect">
            <a:avLst/>
          </a:prstGeom>
        </p:spPr>
        <p:txBody>
          <a:bodyPr lIns="0" tIns="0" rIns="0" bIns="0" rtlCol="0" anchor="t">
            <a:spAutoFit/>
          </a:bodyPr>
          <a:lstStyle/>
          <a:p>
            <a:pPr algn="l">
              <a:lnSpc>
                <a:spcPts val="5664"/>
              </a:lnSpc>
            </a:pPr>
            <a:r>
              <a:rPr lang="en-US" sz="5499" b="1">
                <a:solidFill>
                  <a:srgbClr val="FFFFFF"/>
                </a:solidFill>
                <a:latin typeface="Barlow Condensed Bold"/>
                <a:ea typeface="Barlow Condensed Bold"/>
                <a:cs typeface="Barlow Condensed Bold"/>
                <a:sym typeface="Barlow Condensed Bold"/>
              </a:rPr>
              <a:t> Ưu điểm và hạn chế của IPSec</a:t>
            </a:r>
          </a:p>
        </p:txBody>
      </p:sp>
      <p:sp>
        <p:nvSpPr>
          <p:cNvPr id="18" name="TextBox 18"/>
          <p:cNvSpPr txBox="1"/>
          <p:nvPr/>
        </p:nvSpPr>
        <p:spPr>
          <a:xfrm>
            <a:off x="8943143" y="7164813"/>
            <a:ext cx="4202376" cy="1856421"/>
          </a:xfrm>
          <a:prstGeom prst="rect">
            <a:avLst/>
          </a:prstGeom>
        </p:spPr>
        <p:txBody>
          <a:bodyPr lIns="0" tIns="0" rIns="0" bIns="0" rtlCol="0" anchor="t">
            <a:spAutoFit/>
          </a:bodyPr>
          <a:lstStyle/>
          <a:p>
            <a:pPr algn="ctr">
              <a:lnSpc>
                <a:spcPts val="3727"/>
              </a:lnSpc>
            </a:pPr>
            <a:r>
              <a:rPr lang="en-US" sz="2662" b="1">
                <a:solidFill>
                  <a:srgbClr val="000000"/>
                </a:solidFill>
                <a:latin typeface="Barlow Condensed Bold"/>
                <a:ea typeface="Barlow Condensed Bold"/>
                <a:cs typeface="Barlow Condensed Bold"/>
                <a:sym typeface="Barlow Condensed Bold"/>
              </a:rPr>
              <a:t>-Tính bảo mật cao, đáp ứng nhiều yêu cầu nghiêm ngặt.</a:t>
            </a:r>
          </a:p>
          <a:p>
            <a:pPr algn="ctr">
              <a:lnSpc>
                <a:spcPts val="3727"/>
              </a:lnSpc>
            </a:pPr>
            <a:r>
              <a:rPr lang="en-US" sz="2662" b="1">
                <a:solidFill>
                  <a:srgbClr val="000000"/>
                </a:solidFill>
                <a:latin typeface="Barlow Condensed Bold"/>
                <a:ea typeface="Barlow Condensed Bold"/>
                <a:cs typeface="Barlow Condensed Bold"/>
                <a:sym typeface="Barlow Condensed Bold"/>
              </a:rPr>
              <a:t>-Tính linh hoạt, có thể đối với nhiều giao thức mạng</a:t>
            </a:r>
          </a:p>
        </p:txBody>
      </p:sp>
      <p:sp>
        <p:nvSpPr>
          <p:cNvPr id="19" name="TextBox 19"/>
          <p:cNvSpPr txBox="1"/>
          <p:nvPr/>
        </p:nvSpPr>
        <p:spPr>
          <a:xfrm>
            <a:off x="13846701" y="7148763"/>
            <a:ext cx="4202376" cy="2323146"/>
          </a:xfrm>
          <a:prstGeom prst="rect">
            <a:avLst/>
          </a:prstGeom>
        </p:spPr>
        <p:txBody>
          <a:bodyPr lIns="0" tIns="0" rIns="0" bIns="0" rtlCol="0" anchor="t">
            <a:spAutoFit/>
          </a:bodyPr>
          <a:lstStyle/>
          <a:p>
            <a:pPr algn="ctr">
              <a:lnSpc>
                <a:spcPts val="3727"/>
              </a:lnSpc>
            </a:pPr>
            <a:r>
              <a:rPr lang="en-US" sz="2662" b="1">
                <a:solidFill>
                  <a:srgbClr val="000000"/>
                </a:solidFill>
                <a:latin typeface="Barlow Condensed Bold"/>
                <a:ea typeface="Barlow Condensed Bold"/>
                <a:cs typeface="Barlow Condensed Bold"/>
                <a:sym typeface="Barlow Condensed Bold"/>
              </a:rPr>
              <a:t>-Cài đặt và cấu hình </a:t>
            </a:r>
          </a:p>
          <a:p>
            <a:pPr algn="ctr">
              <a:lnSpc>
                <a:spcPts val="3727"/>
              </a:lnSpc>
            </a:pPr>
            <a:r>
              <a:rPr lang="en-US" sz="2662" b="1">
                <a:solidFill>
                  <a:srgbClr val="000000"/>
                </a:solidFill>
                <a:latin typeface="Barlow Condensed Bold"/>
                <a:ea typeface="Barlow Condensed Bold"/>
                <a:cs typeface="Barlow Condensed Bold"/>
                <a:sym typeface="Barlow Condensed Bold"/>
              </a:rPr>
              <a:t>phức tạp.</a:t>
            </a:r>
          </a:p>
          <a:p>
            <a:pPr algn="ctr">
              <a:lnSpc>
                <a:spcPts val="3727"/>
              </a:lnSpc>
            </a:pPr>
            <a:r>
              <a:rPr lang="en-US" sz="2662" b="1">
                <a:solidFill>
                  <a:srgbClr val="000000"/>
                </a:solidFill>
                <a:latin typeface="Barlow Condensed Bold"/>
                <a:ea typeface="Barlow Condensed Bold"/>
                <a:cs typeface="Barlow Condensed Bold"/>
                <a:sym typeface="Barlow Condensed Bold"/>
              </a:rPr>
              <a:t>-Tác động đến hiệu suất mạng do mã hóa và xác thực</a:t>
            </a:r>
          </a:p>
          <a:p>
            <a:pPr algn="ctr">
              <a:lnSpc>
                <a:spcPts val="3727"/>
              </a:lnSpc>
            </a:pPr>
            <a:endParaRPr lang="en-US" sz="2662" b="1">
              <a:solidFill>
                <a:srgbClr val="000000"/>
              </a:solidFill>
              <a:latin typeface="Barlow Condensed Bold"/>
              <a:ea typeface="Barlow Condensed Bold"/>
              <a:cs typeface="Barlow Condensed Bold"/>
              <a:sym typeface="Barlow Condensed Bold"/>
            </a:endParaRPr>
          </a:p>
        </p:txBody>
      </p:sp>
      <p:sp>
        <p:nvSpPr>
          <p:cNvPr id="20" name="TextBox 20"/>
          <p:cNvSpPr txBox="1"/>
          <p:nvPr/>
        </p:nvSpPr>
        <p:spPr>
          <a:xfrm>
            <a:off x="9406194" y="1878813"/>
            <a:ext cx="8881015" cy="3264687"/>
          </a:xfrm>
          <a:prstGeom prst="rect">
            <a:avLst/>
          </a:prstGeom>
        </p:spPr>
        <p:txBody>
          <a:bodyPr lIns="0" tIns="0" rIns="0" bIns="0" rtlCol="0" anchor="t">
            <a:spAutoFit/>
          </a:bodyPr>
          <a:lstStyle/>
          <a:p>
            <a:pPr algn="just">
              <a:lnSpc>
                <a:spcPts val="4361"/>
              </a:lnSpc>
            </a:pPr>
            <a:r>
              <a:rPr lang="en-US" sz="3115">
                <a:solidFill>
                  <a:srgbClr val="FFFFFF"/>
                </a:solidFill>
                <a:latin typeface="Barlow Condensed"/>
                <a:ea typeface="Barlow Condensed"/>
                <a:cs typeface="Barlow Condensed"/>
                <a:sym typeface="Barlow Condensed"/>
              </a:rPr>
              <a:t>2. Trao đổi khóa:</a:t>
            </a:r>
          </a:p>
          <a:p>
            <a:pPr algn="just">
              <a:lnSpc>
                <a:spcPts val="4361"/>
              </a:lnSpc>
            </a:pPr>
            <a:r>
              <a:rPr lang="en-US" sz="3115">
                <a:solidFill>
                  <a:srgbClr val="FFFFFF"/>
                </a:solidFill>
                <a:latin typeface="Barlow Condensed"/>
                <a:ea typeface="Barlow Condensed"/>
                <a:cs typeface="Barlow Condensed"/>
                <a:sym typeface="Barlow Condensed"/>
              </a:rPr>
              <a:t>·Thực hiện trong giai đoạn thiết lập IKE.</a:t>
            </a:r>
          </a:p>
          <a:p>
            <a:pPr algn="just">
              <a:lnSpc>
                <a:spcPts val="4361"/>
              </a:lnSpc>
            </a:pPr>
            <a:r>
              <a:rPr lang="en-US" sz="3115">
                <a:solidFill>
                  <a:srgbClr val="FFFFFF"/>
                </a:solidFill>
                <a:latin typeface="Barlow Condensed"/>
                <a:ea typeface="Barlow Condensed"/>
                <a:cs typeface="Barlow Condensed"/>
                <a:sym typeface="Barlow Condensed"/>
              </a:rPr>
              <a:t>·Sử dụng kênh bảo mật IKE SA đã thiết lập để chia sẻ khóa, đảm bảo rằng khóa không bị đánh cắp hoặc sửa đổi trong quá trình trao đổi.</a:t>
            </a:r>
          </a:p>
          <a:p>
            <a:pPr algn="just">
              <a:lnSpc>
                <a:spcPts val="4361"/>
              </a:lnSpc>
            </a:pPr>
            <a:endParaRPr lang="en-US" sz="3115">
              <a:solidFill>
                <a:srgbClr val="FFFFFF"/>
              </a:solidFill>
              <a:latin typeface="Barlow Condensed"/>
              <a:ea typeface="Barlow Condensed"/>
              <a:cs typeface="Barlow Condensed"/>
              <a:sym typeface="Barlow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938">
                <a:alpha val="100000"/>
              </a:srgbClr>
            </a:gs>
            <a:gs pos="100000">
              <a:srgbClr val="02255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6432" y="5526888"/>
            <a:ext cx="10593582" cy="607545"/>
            <a:chOff x="0" y="0"/>
            <a:chExt cx="2321829" cy="133158"/>
          </a:xfrm>
        </p:grpSpPr>
        <p:sp>
          <p:nvSpPr>
            <p:cNvPr id="3" name="Freeform 3"/>
            <p:cNvSpPr/>
            <p:nvPr/>
          </p:nvSpPr>
          <p:spPr>
            <a:xfrm>
              <a:off x="0" y="0"/>
              <a:ext cx="2321829" cy="133158"/>
            </a:xfrm>
            <a:custGeom>
              <a:avLst/>
              <a:gdLst/>
              <a:ahLst/>
              <a:cxnLst/>
              <a:rect l="l" t="t" r="r" b="b"/>
              <a:pathLst>
                <a:path w="2321829" h="133158">
                  <a:moveTo>
                    <a:pt x="0" y="0"/>
                  </a:moveTo>
                  <a:lnTo>
                    <a:pt x="2321829" y="0"/>
                  </a:lnTo>
                  <a:lnTo>
                    <a:pt x="2321829" y="133158"/>
                  </a:lnTo>
                  <a:lnTo>
                    <a:pt x="0" y="133158"/>
                  </a:lnTo>
                  <a:close/>
                </a:path>
              </a:pathLst>
            </a:custGeom>
            <a:gradFill rotWithShape="1">
              <a:gsLst>
                <a:gs pos="0">
                  <a:srgbClr val="00388F">
                    <a:alpha val="100000"/>
                  </a:srgbClr>
                </a:gs>
                <a:gs pos="100000">
                  <a:srgbClr val="00388F">
                    <a:alpha val="0"/>
                  </a:srgbClr>
                </a:gs>
              </a:gsLst>
              <a:lin ang="0"/>
            </a:gradFill>
          </p:spPr>
        </p:sp>
        <p:sp>
          <p:nvSpPr>
            <p:cNvPr id="4" name="TextBox 4"/>
            <p:cNvSpPr txBox="1"/>
            <p:nvPr/>
          </p:nvSpPr>
          <p:spPr>
            <a:xfrm>
              <a:off x="0" y="-57150"/>
              <a:ext cx="2321829" cy="190308"/>
            </a:xfrm>
            <a:prstGeom prst="rect">
              <a:avLst/>
            </a:prstGeom>
          </p:spPr>
          <p:txBody>
            <a:bodyPr lIns="50800" tIns="50800" rIns="50800" bIns="50800" rtlCol="0" anchor="ctr"/>
            <a:lstStyle/>
            <a:p>
              <a:pPr algn="ctr">
                <a:lnSpc>
                  <a:spcPts val="3217"/>
                </a:lnSpc>
              </a:pPr>
              <a:endParaRPr/>
            </a:p>
          </p:txBody>
        </p:sp>
      </p:grpSp>
      <p:grpSp>
        <p:nvGrpSpPr>
          <p:cNvPr id="5" name="Group 5"/>
          <p:cNvGrpSpPr/>
          <p:nvPr/>
        </p:nvGrpSpPr>
        <p:grpSpPr>
          <a:xfrm>
            <a:off x="208630" y="6453807"/>
            <a:ext cx="3707677" cy="638466"/>
            <a:chOff x="0" y="0"/>
            <a:chExt cx="803918" cy="138436"/>
          </a:xfrm>
        </p:grpSpPr>
        <p:sp>
          <p:nvSpPr>
            <p:cNvPr id="6" name="Freeform 6"/>
            <p:cNvSpPr/>
            <p:nvPr/>
          </p:nvSpPr>
          <p:spPr>
            <a:xfrm>
              <a:off x="0" y="0"/>
              <a:ext cx="803918" cy="138436"/>
            </a:xfrm>
            <a:custGeom>
              <a:avLst/>
              <a:gdLst/>
              <a:ahLst/>
              <a:cxnLst/>
              <a:rect l="l" t="t" r="r" b="b"/>
              <a:pathLst>
                <a:path w="803918" h="138436">
                  <a:moveTo>
                    <a:pt x="69218" y="0"/>
                  </a:moveTo>
                  <a:lnTo>
                    <a:pt x="734700" y="0"/>
                  </a:lnTo>
                  <a:cubicBezTo>
                    <a:pt x="753058" y="0"/>
                    <a:pt x="770664" y="7293"/>
                    <a:pt x="783645" y="20273"/>
                  </a:cubicBezTo>
                  <a:cubicBezTo>
                    <a:pt x="796626" y="33254"/>
                    <a:pt x="803918" y="50860"/>
                    <a:pt x="803918" y="69218"/>
                  </a:cubicBezTo>
                  <a:lnTo>
                    <a:pt x="803918" y="69218"/>
                  </a:lnTo>
                  <a:cubicBezTo>
                    <a:pt x="803918" y="107446"/>
                    <a:pt x="772928" y="138436"/>
                    <a:pt x="734700"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7" name="TextBox 7"/>
            <p:cNvSpPr txBox="1"/>
            <p:nvPr/>
          </p:nvSpPr>
          <p:spPr>
            <a:xfrm>
              <a:off x="0" y="-57150"/>
              <a:ext cx="803918" cy="195586"/>
            </a:xfrm>
            <a:prstGeom prst="rect">
              <a:avLst/>
            </a:prstGeom>
          </p:spPr>
          <p:txBody>
            <a:bodyPr lIns="50800" tIns="50800" rIns="50800" bIns="50800" rtlCol="0" anchor="ctr"/>
            <a:lstStyle/>
            <a:p>
              <a:pPr algn="ctr">
                <a:lnSpc>
                  <a:spcPts val="3217"/>
                </a:lnSpc>
              </a:pPr>
              <a:endParaRPr/>
            </a:p>
          </p:txBody>
        </p:sp>
      </p:grpSp>
      <p:grpSp>
        <p:nvGrpSpPr>
          <p:cNvPr id="8" name="Group 8"/>
          <p:cNvGrpSpPr/>
          <p:nvPr/>
        </p:nvGrpSpPr>
        <p:grpSpPr>
          <a:xfrm>
            <a:off x="-61960" y="0"/>
            <a:ext cx="18349960" cy="5526888"/>
            <a:chOff x="0" y="0"/>
            <a:chExt cx="4832911" cy="1455641"/>
          </a:xfrm>
        </p:grpSpPr>
        <p:sp>
          <p:nvSpPr>
            <p:cNvPr id="9" name="Freeform 9"/>
            <p:cNvSpPr/>
            <p:nvPr/>
          </p:nvSpPr>
          <p:spPr>
            <a:xfrm>
              <a:off x="0" y="0"/>
              <a:ext cx="4832911" cy="1455641"/>
            </a:xfrm>
            <a:custGeom>
              <a:avLst/>
              <a:gdLst/>
              <a:ahLst/>
              <a:cxnLst/>
              <a:rect l="l" t="t" r="r" b="b"/>
              <a:pathLst>
                <a:path w="4832911" h="1455641">
                  <a:moveTo>
                    <a:pt x="0" y="0"/>
                  </a:moveTo>
                  <a:lnTo>
                    <a:pt x="4832911" y="0"/>
                  </a:lnTo>
                  <a:lnTo>
                    <a:pt x="4832911" y="1455641"/>
                  </a:lnTo>
                  <a:lnTo>
                    <a:pt x="0" y="1455641"/>
                  </a:lnTo>
                  <a:close/>
                </a:path>
              </a:pathLst>
            </a:custGeom>
            <a:solidFill>
              <a:srgbClr val="FFFFFF"/>
            </a:solidFill>
          </p:spPr>
        </p:sp>
        <p:sp>
          <p:nvSpPr>
            <p:cNvPr id="10" name="TextBox 10"/>
            <p:cNvSpPr txBox="1"/>
            <p:nvPr/>
          </p:nvSpPr>
          <p:spPr>
            <a:xfrm>
              <a:off x="0" y="-38100"/>
              <a:ext cx="4832911" cy="1493741"/>
            </a:xfrm>
            <a:prstGeom prst="rect">
              <a:avLst/>
            </a:prstGeom>
          </p:spPr>
          <p:txBody>
            <a:bodyPr lIns="50800" tIns="50800" rIns="50800" bIns="50800" rtlCol="0" anchor="ctr"/>
            <a:lstStyle/>
            <a:p>
              <a:pPr algn="ctr">
                <a:lnSpc>
                  <a:spcPts val="2967"/>
                </a:lnSpc>
              </a:pPr>
              <a:endParaRPr/>
            </a:p>
          </p:txBody>
        </p:sp>
      </p:grpSp>
      <p:grpSp>
        <p:nvGrpSpPr>
          <p:cNvPr id="11" name="Group 11"/>
          <p:cNvGrpSpPr/>
          <p:nvPr/>
        </p:nvGrpSpPr>
        <p:grpSpPr>
          <a:xfrm>
            <a:off x="12607215" y="1975746"/>
            <a:ext cx="5680785" cy="3257234"/>
            <a:chOff x="0" y="0"/>
            <a:chExt cx="1417565" cy="812800"/>
          </a:xfrm>
        </p:grpSpPr>
        <p:sp>
          <p:nvSpPr>
            <p:cNvPr id="12" name="Freeform 12"/>
            <p:cNvSpPr/>
            <p:nvPr/>
          </p:nvSpPr>
          <p:spPr>
            <a:xfrm>
              <a:off x="0" y="0"/>
              <a:ext cx="1417565" cy="812800"/>
            </a:xfrm>
            <a:custGeom>
              <a:avLst/>
              <a:gdLst/>
              <a:ahLst/>
              <a:cxnLst/>
              <a:rect l="l" t="t" r="r" b="b"/>
              <a:pathLst>
                <a:path w="1417565" h="812800">
                  <a:moveTo>
                    <a:pt x="406400" y="0"/>
                  </a:moveTo>
                  <a:lnTo>
                    <a:pt x="1011165" y="0"/>
                  </a:lnTo>
                  <a:cubicBezTo>
                    <a:pt x="1235614" y="0"/>
                    <a:pt x="1417565" y="181951"/>
                    <a:pt x="1417565" y="406400"/>
                  </a:cubicBezTo>
                  <a:lnTo>
                    <a:pt x="1417565" y="406400"/>
                  </a:lnTo>
                  <a:cubicBezTo>
                    <a:pt x="1417565" y="514184"/>
                    <a:pt x="1374748" y="617553"/>
                    <a:pt x="1298534" y="693768"/>
                  </a:cubicBezTo>
                  <a:cubicBezTo>
                    <a:pt x="1222319" y="769983"/>
                    <a:pt x="1118949" y="812800"/>
                    <a:pt x="1011165"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2" cstate="screen">
                <a:extLst>
                  <a:ext uri="{28A0092B-C50C-407E-A947-70E740481C1C}">
                    <a14:useLocalDpi xmlns:a14="http://schemas.microsoft.com/office/drawing/2010/main"/>
                  </a:ext>
                </a:extLst>
              </a:blip>
              <a:stretch>
                <a:fillRect/>
              </a:stretch>
            </a:blipFill>
            <a:ln w="57150" cap="rnd">
              <a:solidFill>
                <a:srgbClr val="00255F"/>
              </a:solidFill>
              <a:prstDash val="solid"/>
              <a:round/>
            </a:ln>
          </p:spPr>
        </p:sp>
      </p:grpSp>
      <p:grpSp>
        <p:nvGrpSpPr>
          <p:cNvPr id="13" name="Group 13"/>
          <p:cNvGrpSpPr/>
          <p:nvPr/>
        </p:nvGrpSpPr>
        <p:grpSpPr>
          <a:xfrm>
            <a:off x="208630" y="2115706"/>
            <a:ext cx="2190202" cy="577564"/>
            <a:chOff x="0" y="0"/>
            <a:chExt cx="524967" cy="138436"/>
          </a:xfrm>
        </p:grpSpPr>
        <p:sp>
          <p:nvSpPr>
            <p:cNvPr id="14" name="Freeform 14"/>
            <p:cNvSpPr/>
            <p:nvPr/>
          </p:nvSpPr>
          <p:spPr>
            <a:xfrm>
              <a:off x="0" y="0"/>
              <a:ext cx="524967" cy="138436"/>
            </a:xfrm>
            <a:custGeom>
              <a:avLst/>
              <a:gdLst/>
              <a:ahLst/>
              <a:cxnLst/>
              <a:rect l="l" t="t" r="r" b="b"/>
              <a:pathLst>
                <a:path w="524967" h="138436">
                  <a:moveTo>
                    <a:pt x="69218" y="0"/>
                  </a:moveTo>
                  <a:lnTo>
                    <a:pt x="455749" y="0"/>
                  </a:lnTo>
                  <a:cubicBezTo>
                    <a:pt x="474107" y="0"/>
                    <a:pt x="491713" y="7293"/>
                    <a:pt x="504694" y="20273"/>
                  </a:cubicBezTo>
                  <a:cubicBezTo>
                    <a:pt x="517675" y="33254"/>
                    <a:pt x="524967" y="50860"/>
                    <a:pt x="524967" y="69218"/>
                  </a:cubicBezTo>
                  <a:lnTo>
                    <a:pt x="524967" y="69218"/>
                  </a:lnTo>
                  <a:cubicBezTo>
                    <a:pt x="524967" y="87575"/>
                    <a:pt x="517675" y="105181"/>
                    <a:pt x="504694" y="118162"/>
                  </a:cubicBezTo>
                  <a:cubicBezTo>
                    <a:pt x="491713" y="131143"/>
                    <a:pt x="474107" y="138436"/>
                    <a:pt x="455749" y="138436"/>
                  </a:cubicBezTo>
                  <a:lnTo>
                    <a:pt x="69218" y="138436"/>
                  </a:lnTo>
                  <a:cubicBezTo>
                    <a:pt x="50860" y="138436"/>
                    <a:pt x="33254" y="131143"/>
                    <a:pt x="20273" y="118162"/>
                  </a:cubicBezTo>
                  <a:cubicBezTo>
                    <a:pt x="7293" y="105181"/>
                    <a:pt x="0" y="87575"/>
                    <a:pt x="0" y="69218"/>
                  </a:cubicBezTo>
                  <a:lnTo>
                    <a:pt x="0" y="69218"/>
                  </a:lnTo>
                  <a:cubicBezTo>
                    <a:pt x="0" y="50860"/>
                    <a:pt x="7293" y="33254"/>
                    <a:pt x="20273" y="20273"/>
                  </a:cubicBezTo>
                  <a:cubicBezTo>
                    <a:pt x="33254" y="7293"/>
                    <a:pt x="50860" y="0"/>
                    <a:pt x="69218" y="0"/>
                  </a:cubicBezTo>
                  <a:close/>
                </a:path>
              </a:pathLst>
            </a:custGeom>
            <a:solidFill>
              <a:srgbClr val="00388F"/>
            </a:solidFill>
          </p:spPr>
        </p:sp>
        <p:sp>
          <p:nvSpPr>
            <p:cNvPr id="15" name="TextBox 15"/>
            <p:cNvSpPr txBox="1"/>
            <p:nvPr/>
          </p:nvSpPr>
          <p:spPr>
            <a:xfrm>
              <a:off x="0" y="-57150"/>
              <a:ext cx="524967" cy="195586"/>
            </a:xfrm>
            <a:prstGeom prst="rect">
              <a:avLst/>
            </a:prstGeom>
          </p:spPr>
          <p:txBody>
            <a:bodyPr lIns="50800" tIns="50800" rIns="50800" bIns="50800" rtlCol="0" anchor="ctr"/>
            <a:lstStyle/>
            <a:p>
              <a:pPr algn="ctr">
                <a:lnSpc>
                  <a:spcPts val="3217"/>
                </a:lnSpc>
              </a:pPr>
              <a:endParaRPr/>
            </a:p>
          </p:txBody>
        </p:sp>
      </p:grpSp>
      <p:sp>
        <p:nvSpPr>
          <p:cNvPr id="16" name="Freeform 16"/>
          <p:cNvSpPr/>
          <p:nvPr/>
        </p:nvSpPr>
        <p:spPr>
          <a:xfrm>
            <a:off x="15093273" y="7092273"/>
            <a:ext cx="3194727" cy="3194727"/>
          </a:xfrm>
          <a:custGeom>
            <a:avLst/>
            <a:gdLst/>
            <a:ahLst/>
            <a:cxnLst/>
            <a:rect l="l" t="t" r="r" b="b"/>
            <a:pathLst>
              <a:path w="3194727" h="3194727">
                <a:moveTo>
                  <a:pt x="0" y="0"/>
                </a:moveTo>
                <a:lnTo>
                  <a:pt x="3194727" y="0"/>
                </a:lnTo>
                <a:lnTo>
                  <a:pt x="3194727" y="3194727"/>
                </a:lnTo>
                <a:lnTo>
                  <a:pt x="0" y="3194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617751" y="222298"/>
            <a:ext cx="13930360" cy="882855"/>
          </a:xfrm>
          <a:prstGeom prst="rect">
            <a:avLst/>
          </a:prstGeom>
        </p:spPr>
        <p:txBody>
          <a:bodyPr lIns="0" tIns="0" rIns="0" bIns="0" rtlCol="0" anchor="t">
            <a:spAutoFit/>
          </a:bodyPr>
          <a:lstStyle/>
          <a:p>
            <a:pPr algn="l">
              <a:lnSpc>
                <a:spcPts val="7022"/>
              </a:lnSpc>
            </a:pPr>
            <a:r>
              <a:rPr lang="en-US" sz="5618" b="1">
                <a:solidFill>
                  <a:srgbClr val="00307A"/>
                </a:solidFill>
                <a:latin typeface="Barlow Condensed Bold"/>
                <a:ea typeface="Barlow Condensed Bold"/>
                <a:cs typeface="Barlow Condensed Bold"/>
                <a:sym typeface="Barlow Condensed Bold"/>
              </a:rPr>
              <a:t>TÌM HIỂU VỀ VPN KHÁI NIỆM &amp; CÁC MÔ HÌNH TRIỂN KHAI</a:t>
            </a:r>
          </a:p>
        </p:txBody>
      </p:sp>
      <p:sp>
        <p:nvSpPr>
          <p:cNvPr id="18" name="TextBox 18"/>
          <p:cNvSpPr txBox="1"/>
          <p:nvPr/>
        </p:nvSpPr>
        <p:spPr>
          <a:xfrm>
            <a:off x="268200" y="6472135"/>
            <a:ext cx="3341503" cy="535626"/>
          </a:xfrm>
          <a:prstGeom prst="rect">
            <a:avLst/>
          </a:prstGeom>
        </p:spPr>
        <p:txBody>
          <a:bodyPr lIns="0" tIns="0" rIns="0" bIns="0" rtlCol="0" anchor="t">
            <a:spAutoFit/>
          </a:bodyPr>
          <a:lstStyle/>
          <a:p>
            <a:pPr algn="ctr">
              <a:lnSpc>
                <a:spcPts val="4331"/>
              </a:lnSpc>
            </a:pPr>
            <a:r>
              <a:rPr lang="en-US" sz="3093" b="1">
                <a:solidFill>
                  <a:srgbClr val="FFFFFF"/>
                </a:solidFill>
                <a:latin typeface="Barlow Condensed Bold"/>
                <a:ea typeface="Barlow Condensed Bold"/>
                <a:cs typeface="Barlow Condensed Bold"/>
                <a:sym typeface="Barlow Condensed Bold"/>
              </a:rPr>
              <a:t> Nguyên lý hoạt động</a:t>
            </a:r>
          </a:p>
        </p:txBody>
      </p:sp>
      <p:sp>
        <p:nvSpPr>
          <p:cNvPr id="19" name="TextBox 19"/>
          <p:cNvSpPr txBox="1"/>
          <p:nvPr/>
        </p:nvSpPr>
        <p:spPr>
          <a:xfrm>
            <a:off x="2292054" y="7583686"/>
            <a:ext cx="11668540" cy="2031653"/>
          </a:xfrm>
          <a:prstGeom prst="rect">
            <a:avLst/>
          </a:prstGeom>
        </p:spPr>
        <p:txBody>
          <a:bodyPr lIns="0" tIns="0" rIns="0" bIns="0" rtlCol="0" anchor="t">
            <a:spAutoFit/>
          </a:bodyPr>
          <a:lstStyle/>
          <a:p>
            <a:pPr algn="just">
              <a:lnSpc>
                <a:spcPts val="4064"/>
              </a:lnSpc>
            </a:pPr>
            <a:r>
              <a:rPr lang="en-US" sz="2903" b="1">
                <a:solidFill>
                  <a:srgbClr val="FFFFFF"/>
                </a:solidFill>
                <a:latin typeface="Barlow Condensed Bold"/>
                <a:ea typeface="Barlow Condensed Bold"/>
                <a:cs typeface="Barlow Condensed Bold"/>
                <a:sym typeface="Barlow Condensed Bold"/>
              </a:rPr>
              <a:t>-VPN thiết lập một đường hầm (tunnel) giữa thiết bị người dùng và máy chủ VPN.</a:t>
            </a:r>
          </a:p>
          <a:p>
            <a:pPr algn="just">
              <a:lnSpc>
                <a:spcPts val="4064"/>
              </a:lnSpc>
            </a:pPr>
            <a:r>
              <a:rPr lang="en-US" sz="2903" b="1">
                <a:solidFill>
                  <a:srgbClr val="FFFFFF"/>
                </a:solidFill>
                <a:latin typeface="Barlow Condensed Bold"/>
                <a:ea typeface="Barlow Condensed Bold"/>
                <a:cs typeface="Barlow Condensed Bold"/>
                <a:sym typeface="Barlow Condensed Bold"/>
              </a:rPr>
              <a:t>-Dữ liệu được mã hóa trước khi truyền tải, giúp bảo vệ thông tin khỏi sự xâm nhập hoặc đánh cắp.</a:t>
            </a:r>
          </a:p>
          <a:p>
            <a:pPr algn="ctr">
              <a:lnSpc>
                <a:spcPts val="4064"/>
              </a:lnSpc>
            </a:pPr>
            <a:endParaRPr lang="en-US" sz="2903" b="1">
              <a:solidFill>
                <a:srgbClr val="FFFFFF"/>
              </a:solidFill>
              <a:latin typeface="Barlow Condensed Bold"/>
              <a:ea typeface="Barlow Condensed Bold"/>
              <a:cs typeface="Barlow Condensed Bold"/>
              <a:sym typeface="Barlow Condensed Bold"/>
            </a:endParaRPr>
          </a:p>
        </p:txBody>
      </p:sp>
      <p:sp>
        <p:nvSpPr>
          <p:cNvPr id="20" name="TextBox 20"/>
          <p:cNvSpPr txBox="1"/>
          <p:nvPr/>
        </p:nvSpPr>
        <p:spPr>
          <a:xfrm>
            <a:off x="2398832" y="2058556"/>
            <a:ext cx="10208382" cy="3395674"/>
          </a:xfrm>
          <a:prstGeom prst="rect">
            <a:avLst/>
          </a:prstGeom>
        </p:spPr>
        <p:txBody>
          <a:bodyPr lIns="0" tIns="0" rIns="0" bIns="0" rtlCol="0" anchor="t">
            <a:spAutoFit/>
          </a:bodyPr>
          <a:lstStyle/>
          <a:p>
            <a:pPr algn="just">
              <a:lnSpc>
                <a:spcPts val="3872"/>
              </a:lnSpc>
            </a:pPr>
            <a:r>
              <a:rPr lang="en-US" sz="2765" b="1">
                <a:solidFill>
                  <a:srgbClr val="000000"/>
                </a:solidFill>
                <a:latin typeface="Barlow Condensed Bold"/>
                <a:ea typeface="Barlow Condensed Bold"/>
                <a:cs typeface="Barlow Condensed Bold"/>
                <a:sym typeface="Barlow Condensed Bold"/>
              </a:rPr>
              <a:t>VPN (Virtual Private Network) là một công nghệ mạng cho phép tạo ra kết nối an toàn và bảo mật qua một mạng công cộng như Internet. VPN được sử dụng để:</a:t>
            </a:r>
          </a:p>
          <a:p>
            <a:pPr algn="just">
              <a:lnSpc>
                <a:spcPts val="3872"/>
              </a:lnSpc>
            </a:pPr>
            <a:r>
              <a:rPr lang="en-US" sz="2765" b="1">
                <a:solidFill>
                  <a:srgbClr val="000000"/>
                </a:solidFill>
                <a:latin typeface="Barlow Condensed Bold"/>
                <a:ea typeface="Barlow Condensed Bold"/>
                <a:cs typeface="Barlow Condensed Bold"/>
                <a:sym typeface="Barlow Condensed Bold"/>
              </a:rPr>
              <a:t>-Bảo vệ dữ liệu khi truyền tải qua mạng.</a:t>
            </a:r>
          </a:p>
          <a:p>
            <a:pPr algn="just">
              <a:lnSpc>
                <a:spcPts val="3872"/>
              </a:lnSpc>
            </a:pPr>
            <a:r>
              <a:rPr lang="en-US" sz="2765" b="1">
                <a:solidFill>
                  <a:srgbClr val="000000"/>
                </a:solidFill>
                <a:latin typeface="Barlow Condensed Bold"/>
                <a:ea typeface="Barlow Condensed Bold"/>
                <a:cs typeface="Barlow Condensed Bold"/>
                <a:sym typeface="Barlow Condensed Bold"/>
              </a:rPr>
              <a:t>-Ẩn danh và che giấu địa chỉ IP của người dùng.</a:t>
            </a:r>
          </a:p>
          <a:p>
            <a:pPr algn="just">
              <a:lnSpc>
                <a:spcPts val="3872"/>
              </a:lnSpc>
            </a:pPr>
            <a:r>
              <a:rPr lang="en-US" sz="2765" b="1">
                <a:solidFill>
                  <a:srgbClr val="000000"/>
                </a:solidFill>
                <a:latin typeface="Barlow Condensed Bold"/>
                <a:ea typeface="Barlow Condensed Bold"/>
                <a:cs typeface="Barlow Condensed Bold"/>
                <a:sym typeface="Barlow Condensed Bold"/>
              </a:rPr>
              <a:t>-Truy cập từ xa vào mạng nội bộ của tổ chức.</a:t>
            </a:r>
          </a:p>
          <a:p>
            <a:pPr algn="just">
              <a:lnSpc>
                <a:spcPts val="3872"/>
              </a:lnSpc>
            </a:pPr>
            <a:r>
              <a:rPr lang="en-US" sz="2765" b="1">
                <a:solidFill>
                  <a:srgbClr val="000000"/>
                </a:solidFill>
                <a:latin typeface="Barlow Condensed Bold"/>
                <a:ea typeface="Barlow Condensed Bold"/>
                <a:cs typeface="Barlow Condensed Bold"/>
                <a:sym typeface="Barlow Condensed Bold"/>
              </a:rPr>
              <a:t>-Vượt qua các hạn chế về địa lý và kiểm duyệt internet</a:t>
            </a:r>
          </a:p>
          <a:p>
            <a:pPr algn="just">
              <a:lnSpc>
                <a:spcPts val="3872"/>
              </a:lnSpc>
            </a:pPr>
            <a:endParaRPr lang="en-US" sz="2765" b="1">
              <a:solidFill>
                <a:srgbClr val="000000"/>
              </a:solidFill>
              <a:latin typeface="Barlow Condensed Bold"/>
              <a:ea typeface="Barlow Condensed Bold"/>
              <a:cs typeface="Barlow Condensed Bold"/>
              <a:sym typeface="Barlow Condensed Bold"/>
            </a:endParaRPr>
          </a:p>
        </p:txBody>
      </p:sp>
      <p:sp>
        <p:nvSpPr>
          <p:cNvPr id="21" name="TextBox 21"/>
          <p:cNvSpPr txBox="1"/>
          <p:nvPr/>
        </p:nvSpPr>
        <p:spPr>
          <a:xfrm>
            <a:off x="142421" y="1219454"/>
            <a:ext cx="3929088" cy="716255"/>
          </a:xfrm>
          <a:prstGeom prst="rect">
            <a:avLst/>
          </a:prstGeom>
        </p:spPr>
        <p:txBody>
          <a:bodyPr lIns="0" tIns="0" rIns="0" bIns="0" rtlCol="0" anchor="t">
            <a:spAutoFit/>
          </a:bodyPr>
          <a:lstStyle/>
          <a:p>
            <a:pPr algn="just">
              <a:lnSpc>
                <a:spcPts val="5859"/>
              </a:lnSpc>
            </a:pPr>
            <a:r>
              <a:rPr lang="en-US" sz="4185" b="1">
                <a:solidFill>
                  <a:srgbClr val="000000"/>
                </a:solidFill>
                <a:latin typeface="Barlow Condensed Bold"/>
                <a:ea typeface="Barlow Condensed Bold"/>
                <a:cs typeface="Barlow Condensed Bold"/>
                <a:sym typeface="Barlow Condensed Bold"/>
              </a:rPr>
              <a:t> Giới thiệu về VPN</a:t>
            </a:r>
          </a:p>
        </p:txBody>
      </p:sp>
      <p:sp>
        <p:nvSpPr>
          <p:cNvPr id="22" name="TextBox 22"/>
          <p:cNvSpPr txBox="1"/>
          <p:nvPr/>
        </p:nvSpPr>
        <p:spPr>
          <a:xfrm>
            <a:off x="513560" y="2079663"/>
            <a:ext cx="1778494" cy="573449"/>
          </a:xfrm>
          <a:prstGeom prst="rect">
            <a:avLst/>
          </a:prstGeom>
        </p:spPr>
        <p:txBody>
          <a:bodyPr lIns="0" tIns="0" rIns="0" bIns="0" rtlCol="0" anchor="t">
            <a:spAutoFit/>
          </a:bodyPr>
          <a:lstStyle/>
          <a:p>
            <a:pPr algn="just">
              <a:lnSpc>
                <a:spcPts val="4617"/>
              </a:lnSpc>
            </a:pPr>
            <a:r>
              <a:rPr lang="en-US" sz="3298" b="1">
                <a:solidFill>
                  <a:srgbClr val="FFFFFF"/>
                </a:solidFill>
                <a:latin typeface="Barlow Condensed Bold"/>
                <a:ea typeface="Barlow Condensed Bold"/>
                <a:cs typeface="Barlow Condensed Bold"/>
                <a:sym typeface="Barlow Condensed Bold"/>
              </a:rPr>
              <a:t>Khái niệm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2720</Words>
  <Application>Microsoft Office PowerPoint</Application>
  <PresentationFormat>Custom</PresentationFormat>
  <Paragraphs>246</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Barlow Ultra-Bold</vt:lpstr>
      <vt:lpstr>Montserrat Bold</vt:lpstr>
      <vt:lpstr>Arial</vt:lpstr>
      <vt:lpstr>Barlow</vt:lpstr>
      <vt:lpstr>Calibri</vt:lpstr>
      <vt:lpstr>Barlow Condensed</vt:lpstr>
      <vt:lpstr>Barlow Bold</vt:lpstr>
      <vt:lpstr>Barlow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MẠNG</dc:title>
  <dc:creator>tran gia</dc:creator>
  <cp:lastModifiedBy>gia tran</cp:lastModifiedBy>
  <cp:revision>1</cp:revision>
  <dcterms:created xsi:type="dcterms:W3CDTF">2006-08-16T00:00:00Z</dcterms:created>
  <dcterms:modified xsi:type="dcterms:W3CDTF">2025-01-10T07:21:38Z</dcterms:modified>
  <dc:identifier>DAGbuXvhx-4</dc:identifier>
</cp:coreProperties>
</file>